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9" r:id="rId3"/>
    <p:sldId id="278" r:id="rId4"/>
    <p:sldId id="285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2" r:id="rId17"/>
    <p:sldId id="303" r:id="rId18"/>
    <p:sldId id="299" r:id="rId19"/>
    <p:sldId id="293" r:id="rId20"/>
    <p:sldId id="294" r:id="rId21"/>
    <p:sldId id="295" r:id="rId22"/>
    <p:sldId id="309" r:id="rId23"/>
    <p:sldId id="296" r:id="rId24"/>
    <p:sldId id="304" r:id="rId25"/>
    <p:sldId id="297" r:id="rId26"/>
    <p:sldId id="308" r:id="rId27"/>
    <p:sldId id="298" r:id="rId28"/>
    <p:sldId id="315" r:id="rId29"/>
    <p:sldId id="312" r:id="rId30"/>
    <p:sldId id="313" r:id="rId31"/>
    <p:sldId id="314" r:id="rId32"/>
    <p:sldId id="291" r:id="rId3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480" autoAdjust="0"/>
  </p:normalViewPr>
  <p:slideViewPr>
    <p:cSldViewPr>
      <p:cViewPr varScale="1">
        <p:scale>
          <a:sx n="59" d="100"/>
          <a:sy n="59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40997512926"/>
          <c:y val="0.19326638195649301"/>
          <c:w val="0.84927116278055303"/>
          <c:h val="0.64033097557720497"/>
        </c:manualLayout>
      </c:layout>
      <c:lineChart>
        <c:grouping val="standard"/>
        <c:varyColors val="0"/>
        <c:ser>
          <c:idx val="0"/>
          <c:order val="0"/>
          <c:tx>
            <c:strRef>
              <c:f>'JUNE 2014'!$B$2</c:f>
              <c:strCache>
                <c:ptCount val="1"/>
                <c:pt idx="0">
                  <c:v>PERCENTAGE</c:v>
                </c:pt>
              </c:strCache>
            </c:strRef>
          </c:tx>
          <c:spPr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circle"/>
            <c:size val="3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2014'!$B$3:$B$27</c:f>
              <c:numCache>
                <c:formatCode>General</c:formatCode>
                <c:ptCount val="25"/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18</c:v>
                </c:pt>
                <c:pt idx="7">
                  <c:v>16</c:v>
                </c:pt>
                <c:pt idx="8">
                  <c:v>17</c:v>
                </c:pt>
                <c:pt idx="9">
                  <c:v>16</c:v>
                </c:pt>
                <c:pt idx="10">
                  <c:v>18</c:v>
                </c:pt>
                <c:pt idx="11">
                  <c:v>18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8</c:v>
                </c:pt>
                <c:pt idx="17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BB-450E-AFA1-8DA732E1CBC1}"/>
            </c:ext>
          </c:extLst>
        </c:ser>
        <c:ser>
          <c:idx val="1"/>
          <c:order val="1"/>
          <c:tx>
            <c:strRef>
              <c:f>'JUNE 2014'!$C$2</c:f>
              <c:strCache>
                <c:ptCount val="1"/>
                <c:pt idx="0">
                  <c:v>target</c:v>
                </c:pt>
              </c:strCache>
            </c:strRef>
          </c:tx>
          <c:spPr>
            <a:ln w="19050"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dash"/>
            <c:size val="5"/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2014'!$C$3:$C$27</c:f>
              <c:numCache>
                <c:formatCode>General</c:formatCode>
                <c:ptCount val="25"/>
                <c:pt idx="23">
                  <c:v>80</c:v>
                </c:pt>
                <c:pt idx="24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BB-450E-AFA1-8DA732E1C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341056"/>
        <c:axId val="204624960"/>
      </c:lineChart>
      <c:catAx>
        <c:axId val="2073410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>
                    <a:effectLst/>
                  </a:rPr>
                  <a:t>JUNE  2014</a:t>
                </a:r>
              </a:p>
            </c:rich>
          </c:tx>
          <c:layout>
            <c:manualLayout>
              <c:xMode val="edge"/>
              <c:yMode val="edge"/>
              <c:x val="0.475124302122785"/>
              <c:y val="0.92967069264646995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>
                <a:latin typeface="Arial Narrow"/>
              </a:defRPr>
            </a:pPr>
            <a:endParaRPr lang="en-US"/>
          </a:p>
        </c:txPr>
        <c:crossAx val="204624960"/>
        <c:crosses val="autoZero"/>
        <c:auto val="1"/>
        <c:lblAlgn val="ctr"/>
        <c:lblOffset val="100"/>
        <c:noMultiLvlLbl val="0"/>
      </c:catAx>
      <c:valAx>
        <c:axId val="20462496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 sz="1000" dirty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>
                    <a:effectLst/>
                  </a:rPr>
                  <a:t>FREQUENCY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032368530111E-2"/>
              <c:y val="0.34709145202188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34105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4652069071918"/>
          <c:y val="0.1951182560513269"/>
          <c:w val="0.84927116278055303"/>
          <c:h val="0.64033097557720497"/>
        </c:manualLayout>
      </c:layout>
      <c:lineChart>
        <c:grouping val="standard"/>
        <c:varyColors val="0"/>
        <c:ser>
          <c:idx val="0"/>
          <c:order val="0"/>
          <c:tx>
            <c:strRef>
              <c:f>'JUNE 2014'!$B$2</c:f>
              <c:strCache>
                <c:ptCount val="1"/>
                <c:pt idx="0">
                  <c:v>PERCENTAGE</c:v>
                </c:pt>
              </c:strCache>
            </c:strRef>
          </c:tx>
          <c:spPr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circle"/>
            <c:size val="3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2014'!$B$3:$B$27</c:f>
              <c:numCache>
                <c:formatCode>General</c:formatCode>
                <c:ptCount val="25"/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18</c:v>
                </c:pt>
                <c:pt idx="7">
                  <c:v>16</c:v>
                </c:pt>
                <c:pt idx="8">
                  <c:v>17</c:v>
                </c:pt>
                <c:pt idx="9">
                  <c:v>16</c:v>
                </c:pt>
                <c:pt idx="10">
                  <c:v>18</c:v>
                </c:pt>
                <c:pt idx="11">
                  <c:v>18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8</c:v>
                </c:pt>
                <c:pt idx="17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D2-4A6E-89DE-798AA82A0CB0}"/>
            </c:ext>
          </c:extLst>
        </c:ser>
        <c:ser>
          <c:idx val="1"/>
          <c:order val="1"/>
          <c:tx>
            <c:strRef>
              <c:f>'JUNE 2014'!$C$2</c:f>
              <c:strCache>
                <c:ptCount val="1"/>
                <c:pt idx="0">
                  <c:v>target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dash"/>
            <c:size val="5"/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2014'!$C$3:$C$27</c:f>
              <c:numCache>
                <c:formatCode>General</c:formatCode>
                <c:ptCount val="25"/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D2-4A6E-89DE-798AA82A0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12768"/>
        <c:axId val="204627264"/>
      </c:lineChart>
      <c:catAx>
        <c:axId val="2077127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>
                    <a:effectLst/>
                  </a:rPr>
                  <a:t>JUNE  2014</a:t>
                </a:r>
              </a:p>
            </c:rich>
          </c:tx>
          <c:layout>
            <c:manualLayout>
              <c:xMode val="edge"/>
              <c:yMode val="edge"/>
              <c:x val="0.475124302122785"/>
              <c:y val="0.92967069264646995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>
                <a:latin typeface="Arial Narrow"/>
              </a:defRPr>
            </a:pPr>
            <a:endParaRPr lang="en-US"/>
          </a:p>
        </c:txPr>
        <c:crossAx val="204627264"/>
        <c:crosses val="autoZero"/>
        <c:auto val="1"/>
        <c:lblAlgn val="ctr"/>
        <c:lblOffset val="100"/>
        <c:noMultiLvlLbl val="0"/>
      </c:catAx>
      <c:valAx>
        <c:axId val="20462726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 sz="1000" dirty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>
                    <a:effectLst/>
                  </a:rPr>
                  <a:t>FREQUENCY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032368530111E-2"/>
              <c:y val="0.34709145202188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712768"/>
        <c:crosses val="autoZero"/>
        <c:crossBetween val="midCat"/>
        <c:minorUnit val="0.4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4652069071918"/>
          <c:y val="0.1951182560513269"/>
          <c:w val="0.84927116278055303"/>
          <c:h val="0.64033097557720497"/>
        </c:manualLayout>
      </c:layout>
      <c:lineChart>
        <c:grouping val="standard"/>
        <c:varyColors val="0"/>
        <c:ser>
          <c:idx val="0"/>
          <c:order val="0"/>
          <c:tx>
            <c:strRef>
              <c:f>'JUNE 2014'!$B$2</c:f>
              <c:strCache>
                <c:ptCount val="1"/>
                <c:pt idx="0">
                  <c:v>PERCENTAGE</c:v>
                </c:pt>
              </c:strCache>
            </c:strRef>
          </c:tx>
          <c:spPr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circle"/>
            <c:size val="3"/>
            <c:spPr>
              <a:solidFill>
                <a:schemeClr val="tx1"/>
              </a:solidFill>
              <a:ln w="6350"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2014'!$B$3:$B$27</c:f>
              <c:numCache>
                <c:formatCode>General</c:formatCode>
                <c:ptCount val="25"/>
                <c:pt idx="1">
                  <c:v>18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18</c:v>
                </c:pt>
                <c:pt idx="7">
                  <c:v>16</c:v>
                </c:pt>
                <c:pt idx="8">
                  <c:v>17</c:v>
                </c:pt>
                <c:pt idx="9">
                  <c:v>16</c:v>
                </c:pt>
                <c:pt idx="10">
                  <c:v>18</c:v>
                </c:pt>
                <c:pt idx="11">
                  <c:v>18</c:v>
                </c:pt>
                <c:pt idx="13">
                  <c:v>12</c:v>
                </c:pt>
                <c:pt idx="14">
                  <c:v>11</c:v>
                </c:pt>
                <c:pt idx="15">
                  <c:v>11</c:v>
                </c:pt>
                <c:pt idx="16">
                  <c:v>8</c:v>
                </c:pt>
                <c:pt idx="17">
                  <c:v>6</c:v>
                </c:pt>
                <c:pt idx="19">
                  <c:v>5</c:v>
                </c:pt>
                <c:pt idx="20">
                  <c:v>5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9F-4C93-AEBC-9680071AA2FC}"/>
            </c:ext>
          </c:extLst>
        </c:ser>
        <c:ser>
          <c:idx val="1"/>
          <c:order val="1"/>
          <c:tx>
            <c:strRef>
              <c:f>'JUNE 2014'!$C$2</c:f>
              <c:strCache>
                <c:ptCount val="1"/>
                <c:pt idx="0">
                  <c:v>target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dash"/>
            <c:size val="5"/>
            <c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2014'!$C$3:$C$27</c:f>
              <c:numCache>
                <c:formatCode>General</c:formatCode>
                <c:ptCount val="25"/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9F-4C93-AEBC-9680071AA2FC}"/>
            </c:ext>
          </c:extLst>
        </c:ser>
        <c:ser>
          <c:idx val="2"/>
          <c:order val="2"/>
          <c:tx>
            <c:strRef>
              <c:f>'JUNE 2014'!$D$2</c:f>
              <c:strCache>
                <c:ptCount val="1"/>
                <c:pt idx="0">
                  <c:v>bite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circle"/>
            <c:size val="7"/>
            <c:spPr>
              <a:ln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'JUNE 2014'!$A$3:$A$27</c:f>
              <c:strCache>
                <c:ptCount val="24"/>
                <c:pt idx="1">
                  <c:v>6/2           M</c:v>
                </c:pt>
                <c:pt idx="2">
                  <c:v>6/3           T</c:v>
                </c:pt>
                <c:pt idx="3">
                  <c:v>6/4           W</c:v>
                </c:pt>
                <c:pt idx="4">
                  <c:v>6/5           TH</c:v>
                </c:pt>
                <c:pt idx="5">
                  <c:v>6/6           F</c:v>
                </c:pt>
                <c:pt idx="7">
                  <c:v>6/9           M</c:v>
                </c:pt>
                <c:pt idx="8">
                  <c:v>6/10           T</c:v>
                </c:pt>
                <c:pt idx="9">
                  <c:v>6/11           W</c:v>
                </c:pt>
                <c:pt idx="10">
                  <c:v>6/12           TH</c:v>
                </c:pt>
                <c:pt idx="11">
                  <c:v>6/13           F</c:v>
                </c:pt>
                <c:pt idx="13">
                  <c:v>6/16           M</c:v>
                </c:pt>
                <c:pt idx="14">
                  <c:v>6/17           T</c:v>
                </c:pt>
                <c:pt idx="15">
                  <c:v>6/18           W</c:v>
                </c:pt>
                <c:pt idx="16">
                  <c:v>6/19           TH</c:v>
                </c:pt>
                <c:pt idx="17">
                  <c:v>6/20           F</c:v>
                </c:pt>
                <c:pt idx="19">
                  <c:v>6/23           M</c:v>
                </c:pt>
                <c:pt idx="20">
                  <c:v>6/24            T</c:v>
                </c:pt>
                <c:pt idx="21">
                  <c:v>6/25           W</c:v>
                </c:pt>
                <c:pt idx="22">
                  <c:v>6/26           TH</c:v>
                </c:pt>
                <c:pt idx="23">
                  <c:v>6/27           F</c:v>
                </c:pt>
              </c:strCache>
            </c:strRef>
          </c:cat>
          <c:val>
            <c:numRef>
              <c:f>'JUNE 2014'!$D$3:$D$27</c:f>
              <c:numCache>
                <c:formatCode>General</c:formatCode>
                <c:ptCount val="25"/>
                <c:pt idx="13">
                  <c:v>12</c:v>
                </c:pt>
                <c:pt idx="14">
                  <c:v>14</c:v>
                </c:pt>
                <c:pt idx="15">
                  <c:v>17</c:v>
                </c:pt>
                <c:pt idx="16">
                  <c:v>18</c:v>
                </c:pt>
                <c:pt idx="17">
                  <c:v>18</c:v>
                </c:pt>
                <c:pt idx="19">
                  <c:v>19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9F-4C93-AEBC-9680071AA2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13280"/>
        <c:axId val="204662464"/>
      </c:lineChart>
      <c:catAx>
        <c:axId val="20771328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>
                    <a:effectLst/>
                  </a:rPr>
                  <a:t>JUNE  2014</a:t>
                </a:r>
              </a:p>
            </c:rich>
          </c:tx>
          <c:layout>
            <c:manualLayout>
              <c:xMode val="edge"/>
              <c:yMode val="edge"/>
              <c:x val="0.475124302122785"/>
              <c:y val="0.92967069264646995"/>
            </c:manualLayout>
          </c:layout>
          <c:overlay val="0"/>
        </c:title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 sz="900">
                <a:latin typeface="Arial Narrow"/>
              </a:defRPr>
            </a:pPr>
            <a:endParaRPr lang="en-US"/>
          </a:p>
        </c:txPr>
        <c:crossAx val="204662464"/>
        <c:crosses val="autoZero"/>
        <c:auto val="1"/>
        <c:lblAlgn val="ctr"/>
        <c:lblOffset val="100"/>
        <c:noMultiLvlLbl val="0"/>
      </c:catAx>
      <c:valAx>
        <c:axId val="20466246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 sz="1000" dirty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>
                    <a:effectLst/>
                  </a:rPr>
                  <a:t>FREQUENCY</a:t>
                </a:r>
                <a:endParaRPr lang="en-US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8032368530111E-2"/>
              <c:y val="0.347091452021887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713280"/>
        <c:crosses val="autoZero"/>
        <c:crossBetween val="midCat"/>
        <c:minorUnit val="0.4"/>
      </c:valAx>
    </c:plotArea>
    <c:plotVisOnly val="1"/>
    <c:dispBlanksAs val="span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0.53084</cdr:x>
      <cdr:y>0.19259</cdr:y>
    </cdr:from>
    <cdr:to>
      <cdr:x>0.53302</cdr:x>
      <cdr:y>0.83704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4645025" y="1320800"/>
          <a:ext cx="19050" cy="441960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0.53483</cdr:x>
      <cdr:y>0.14444</cdr:y>
    </cdr:from>
    <cdr:to>
      <cdr:x>0.68287</cdr:x>
      <cdr:y>0.24444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79950" y="990600"/>
          <a:ext cx="12954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0.53483</cdr:x>
      <cdr:y>0.14444</cdr:y>
    </cdr:from>
    <cdr:to>
      <cdr:x>0.64804</cdr:x>
      <cdr:y>0.25556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679950" y="990600"/>
          <a:ext cx="990600" cy="76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Intervention implemented 6/15 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0.17779</cdr:x>
      <cdr:y>0.36667</cdr:y>
    </cdr:from>
    <cdr:to>
      <cdr:x>0.36938</cdr:x>
      <cdr:y>0.53333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55750" y="2514600"/>
          <a:ext cx="1676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0.26488</cdr:x>
      <cdr:y>0.1</cdr:y>
    </cdr:from>
    <cdr:to>
      <cdr:x>0.45646</cdr:x>
      <cdr:y>0.17778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17750" y="685800"/>
          <a:ext cx="1676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0.17779</cdr:x>
      <cdr:y>0.43333</cdr:y>
    </cdr:from>
    <cdr:to>
      <cdr:x>0.3857</cdr:x>
      <cdr:y>0.475</cdr:y>
    </cdr:to>
    <cdr:sp macro="" textlink="">
      <cdr:nvSpPr>
        <cdr:cNvPr id="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5750" y="2971800"/>
          <a:ext cx="1819275" cy="2857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100" dirty="0">
              <a:effectLst/>
              <a:latin typeface="Calibri"/>
              <a:ea typeface="Calibri"/>
              <a:cs typeface="Times New Roman"/>
            </a:rPr>
            <a:t>Target Behavior:  Hits Peers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0.53084</cdr:x>
      <cdr:y>0.19259</cdr:y>
    </cdr:from>
    <cdr:to>
      <cdr:x>0.53302</cdr:x>
      <cdr:y>0.83704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4645025" y="1320800"/>
          <a:ext cx="19050" cy="441960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0.54064</cdr:x>
      <cdr:y>0.15185</cdr:y>
    </cdr:from>
    <cdr:to>
      <cdr:x>0.65385</cdr:x>
      <cdr:y>0.26296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730750" y="1041400"/>
          <a:ext cx="990600" cy="76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Intervention implemented 6/15 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0.44775</cdr:x>
      <cdr:y>0.7</cdr:y>
    </cdr:from>
    <cdr:to>
      <cdr:x>0.56205</cdr:x>
      <cdr:y>0.76667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3917950" y="4800600"/>
          <a:ext cx="1000125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Replacement Behavior</a:t>
          </a:r>
        </a:p>
      </cdr:txBody>
    </cdr:sp>
  </cdr:relSizeAnchor>
  <cdr:relSizeAnchor xmlns:cdr="http://schemas.openxmlformats.org/drawingml/2006/chartDrawing">
    <cdr:from>
      <cdr:x>0.17779</cdr:x>
      <cdr:y>0.43333</cdr:y>
    </cdr:from>
    <cdr:to>
      <cdr:x>0.3857</cdr:x>
      <cdr:y>0.475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5750" y="2971800"/>
          <a:ext cx="1819275" cy="2857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100">
              <a:effectLst/>
              <a:latin typeface="Calibri"/>
              <a:ea typeface="Calibri"/>
              <a:cs typeface="Times New Roman"/>
            </a:rPr>
            <a:t>Target Behavior:  Hits Peers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0.53084</cdr:x>
      <cdr:y>0.19259</cdr:y>
    </cdr:from>
    <cdr:to>
      <cdr:x>0.53302</cdr:x>
      <cdr:y>0.83704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4645025" y="1320800"/>
          <a:ext cx="19050" cy="4419600"/>
        </a:xfrm>
        <a:prstGeom xmlns:a="http://schemas.openxmlformats.org/drawingml/2006/main" prst="line">
          <a:avLst/>
        </a:prstGeom>
        <a:ln xmlns:a="http://schemas.openxmlformats.org/drawingml/2006/main" w="508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0.44775</cdr:x>
      <cdr:y>0.72222</cdr:y>
    </cdr:from>
    <cdr:to>
      <cdr:x>0.56205</cdr:x>
      <cdr:y>0.78889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3917950" y="4953000"/>
          <a:ext cx="1000125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Replacement Behavior</a:t>
          </a:r>
        </a:p>
      </cdr:txBody>
    </cdr:sp>
  </cdr:relSizeAnchor>
  <cdr:relSizeAnchor xmlns:cdr="http://schemas.openxmlformats.org/drawingml/2006/chartDrawing">
    <cdr:from>
      <cdr:x>0.54644</cdr:x>
      <cdr:y>0.15926</cdr:y>
    </cdr:from>
    <cdr:to>
      <cdr:x>0.65965</cdr:x>
      <cdr:y>0.27037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4781550" y="1092200"/>
          <a:ext cx="990600" cy="76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>
              <a:solidFill>
                <a:schemeClr val="tx1"/>
              </a:solidFill>
            </a:rPr>
            <a:t>Intervention implemented 6/15 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0.82221</cdr:x>
      <cdr:y>0.37778</cdr:y>
    </cdr:from>
    <cdr:to>
      <cdr:x>0.918</cdr:x>
      <cdr:y>0.43333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7194550" y="2590800"/>
          <a:ext cx="838200" cy="381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Biting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0.17779</cdr:x>
      <cdr:y>0.42222</cdr:y>
    </cdr:from>
    <cdr:to>
      <cdr:x>0.3857</cdr:x>
      <cdr:y>0.46389</cdr:y>
    </cdr:to>
    <cdr:sp macro="" textlink="">
      <cdr:nvSpPr>
        <cdr:cNvPr id="7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5750" y="2895600"/>
          <a:ext cx="1819275" cy="2857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lnSpc>
              <a:spcPct val="115000"/>
            </a:lnSpc>
            <a:spcBef>
              <a:spcPts val="0"/>
            </a:spcBef>
            <a:spcAft>
              <a:spcPts val="1000"/>
            </a:spcAft>
          </a:pPr>
          <a:r>
            <a:rPr lang="en-US" sz="1100">
              <a:effectLst/>
              <a:latin typeface="Calibri"/>
              <a:ea typeface="Calibri"/>
              <a:cs typeface="Times New Roman"/>
            </a:rPr>
            <a:t>Target Behavior:  Hits Peers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A9150C0-B548-4410-ACEE-F6CC5513EE7E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9A70D3A-B29A-4836-B985-7DB5867EF5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29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F5B65FF-DF97-45A3-83BB-98D06208226C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A88E2E-D8ED-4C08-9137-4068843C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1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7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6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2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8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88E2E-D8ED-4C08-9137-4068843CDB7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2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71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5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8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9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A39D-23D6-4112-A211-5FE0F4D09A1A}" type="datetimeFigureOut">
              <a:rPr lang="en-US" smtClean="0"/>
              <a:pPr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035D-F15E-479F-9854-3CA882F7CB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83F3-1850-49B0-9A47-3429E504A8EB}" type="datetimeFigureOut">
              <a:rPr lang="en-US" smtClean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5F99-028A-4CD8-8067-1B8CCB1DC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BIP Progress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8062912" cy="1828800"/>
          </a:xfrm>
        </p:spPr>
        <p:txBody>
          <a:bodyPr>
            <a:normAutofit/>
          </a:bodyPr>
          <a:lstStyle/>
          <a:p>
            <a:pPr lvl="0" algn="ctr">
              <a:buClr>
                <a:srgbClr val="94C600"/>
              </a:buClr>
              <a:buSzPct val="76000"/>
            </a:pPr>
            <a:r>
              <a:rPr lang="en-US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City School District of Albany</a:t>
            </a:r>
          </a:p>
          <a:p>
            <a:pPr lvl="0" algn="ctr">
              <a:buClr>
                <a:srgbClr val="94C600"/>
              </a:buClr>
              <a:buSzPct val="76000"/>
            </a:pPr>
            <a:r>
              <a:rPr lang="en-US" sz="280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Presented </a:t>
            </a:r>
            <a:r>
              <a:rPr lang="en-US" sz="2800" dirty="0">
                <a:solidFill>
                  <a:schemeClr val="tx1"/>
                </a:solidFill>
                <a:latin typeface="Bradley Hand ITC" panose="03070402050302030203" pitchFamily="66" charset="0"/>
              </a:rPr>
              <a:t>by: Cathy Huttner and Brianna Olsen</a:t>
            </a: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62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to progress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Integrity of BIP</a:t>
            </a:r>
          </a:p>
          <a:p>
            <a:pPr lvl="1"/>
            <a:r>
              <a:rPr lang="en-US" dirty="0" smtClean="0"/>
              <a:t>Suggestion: Create a checklist of the strategies (interventions) in the BIP</a:t>
            </a:r>
          </a:p>
          <a:p>
            <a:pPr lvl="2"/>
            <a:r>
              <a:rPr lang="en-US" dirty="0" smtClean="0"/>
              <a:t>Antecedent</a:t>
            </a:r>
          </a:p>
          <a:p>
            <a:pPr lvl="2"/>
            <a:r>
              <a:rPr lang="en-US" dirty="0" smtClean="0"/>
              <a:t>Teaching</a:t>
            </a:r>
          </a:p>
          <a:p>
            <a:pPr lvl="2"/>
            <a:r>
              <a:rPr lang="en-US" dirty="0" smtClean="0"/>
              <a:t>Consequence</a:t>
            </a:r>
          </a:p>
          <a:p>
            <a:pPr lvl="1">
              <a:buClr>
                <a:srgbClr val="FF388C"/>
              </a:buClr>
            </a:pPr>
            <a:r>
              <a:rPr lang="en-US" dirty="0" smtClean="0"/>
              <a:t>Keep it simple</a:t>
            </a:r>
          </a:p>
          <a:p>
            <a:pPr lvl="2">
              <a:buClr>
                <a:srgbClr val="FF388C"/>
              </a:buClr>
            </a:pPr>
            <a:r>
              <a:rPr lang="en-US" dirty="0" smtClean="0"/>
              <a:t>Yes or No… is the intervention implemented consistently across settings, staff, etc?</a:t>
            </a:r>
          </a:p>
          <a:p>
            <a:pPr lvl="2">
              <a:buClr>
                <a:srgbClr val="FF388C"/>
              </a:buClr>
            </a:pPr>
            <a:r>
              <a:rPr lang="en-US" dirty="0" smtClean="0"/>
              <a:t>If no, why?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When to progress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Target Behavior</a:t>
            </a:r>
          </a:p>
          <a:p>
            <a:pPr marL="537210" lvl="1" indent="0">
              <a:buNone/>
            </a:pPr>
            <a:endParaRPr lang="en-US" sz="800" dirty="0" smtClean="0"/>
          </a:p>
          <a:p>
            <a:pPr marL="537210" lvl="1" indent="0">
              <a:buNone/>
            </a:pPr>
            <a:endParaRPr lang="en-US" dirty="0" smtClean="0"/>
          </a:p>
          <a:p>
            <a:pPr marL="537210" lvl="1" indent="0">
              <a:buNone/>
            </a:pPr>
            <a:r>
              <a:rPr lang="en-US" sz="3400" dirty="0" smtClean="0"/>
              <a:t>Low frequency/high intensity </a:t>
            </a:r>
          </a:p>
          <a:p>
            <a:pPr marL="537210" lvl="1" indent="0">
              <a:buNone/>
            </a:pPr>
            <a:r>
              <a:rPr lang="en-US" sz="3400" dirty="0" smtClean="0"/>
              <a:t>behaviors should be </a:t>
            </a:r>
          </a:p>
          <a:p>
            <a:pPr marL="537210" lvl="1" indent="0">
              <a:buNone/>
            </a:pPr>
            <a:r>
              <a:rPr lang="en-US" sz="3400" dirty="0" smtClean="0"/>
              <a:t>documented when </a:t>
            </a:r>
          </a:p>
          <a:p>
            <a:pPr marL="537210" lvl="1" indent="0">
              <a:buNone/>
            </a:pPr>
            <a:r>
              <a:rPr lang="en-US" sz="3400" dirty="0" smtClean="0"/>
              <a:t>they occur</a:t>
            </a:r>
          </a:p>
          <a:p>
            <a:pPr lvl="1"/>
            <a:endParaRPr lang="en-US" dirty="0" smtClean="0"/>
          </a:p>
          <a:p>
            <a:pPr marL="537210" lvl="1" indent="0">
              <a:buNone/>
            </a:pPr>
            <a:endParaRPr lang="en-US" dirty="0" smtClean="0"/>
          </a:p>
          <a:p>
            <a:pPr marL="537210" lvl="1" indent="0">
              <a:buNone/>
            </a:pPr>
            <a:r>
              <a:rPr lang="en-US" sz="3100" dirty="0" smtClean="0"/>
              <a:t>High frequency behaviors can </a:t>
            </a:r>
          </a:p>
          <a:p>
            <a:pPr marL="537210" lvl="1" indent="0">
              <a:buNone/>
            </a:pPr>
            <a:r>
              <a:rPr lang="en-US" sz="3100" dirty="0" smtClean="0"/>
              <a:t>be measured 1-3 times per </a:t>
            </a:r>
          </a:p>
          <a:p>
            <a:pPr marL="537210" lvl="1" indent="0">
              <a:buNone/>
            </a:pPr>
            <a:r>
              <a:rPr lang="en-US" sz="3100" dirty="0" smtClean="0"/>
              <a:t>week during a specified </a:t>
            </a:r>
          </a:p>
          <a:p>
            <a:pPr marL="537210" lvl="1" indent="0">
              <a:buNone/>
            </a:pPr>
            <a:r>
              <a:rPr lang="en-US" sz="3100" dirty="0" smtClean="0"/>
              <a:t>observation time</a:t>
            </a:r>
          </a:p>
          <a:p>
            <a:pPr marL="537210" lvl="1" indent="0">
              <a:buNone/>
            </a:pPr>
            <a:endParaRPr lang="en-US" sz="1600" dirty="0"/>
          </a:p>
          <a:p>
            <a:pPr marL="537210" lvl="1" indent="0">
              <a:buNone/>
            </a:pPr>
            <a:endParaRPr lang="en-US" sz="1600" dirty="0" smtClean="0"/>
          </a:p>
          <a:p>
            <a:pPr marL="537210" lvl="1" indent="0">
              <a:buNone/>
            </a:pPr>
            <a:endParaRPr lang="en-US" sz="1600" dirty="0" smtClean="0"/>
          </a:p>
          <a:p>
            <a:pPr marL="537210" lvl="1" indent="0">
              <a:buNone/>
            </a:pPr>
            <a:endParaRPr lang="en-US" sz="1600" dirty="0"/>
          </a:p>
          <a:p>
            <a:pPr marL="537210" lvl="1" indent="0">
              <a:buNone/>
            </a:pPr>
            <a:endParaRPr lang="en-US" sz="1600" dirty="0" smtClean="0"/>
          </a:p>
          <a:p>
            <a:pPr marL="537210" lvl="1" indent="0">
              <a:buNone/>
            </a:pPr>
            <a:endParaRPr lang="en-US" sz="1600" dirty="0"/>
          </a:p>
          <a:p>
            <a:pPr marL="537210" lvl="1" indent="0">
              <a:buNone/>
            </a:pPr>
            <a:endParaRPr lang="en-US" sz="1600" dirty="0" smtClean="0"/>
          </a:p>
          <a:p>
            <a:pPr marL="537210" lvl="1" indent="0">
              <a:buNone/>
            </a:pPr>
            <a:endParaRPr lang="en-US" sz="1600" dirty="0" smtClean="0"/>
          </a:p>
          <a:p>
            <a:pPr marL="537210" lvl="1" indent="0" algn="ctr">
              <a:buNone/>
            </a:pPr>
            <a:r>
              <a:rPr lang="en-US" dirty="0" smtClean="0"/>
              <a:t>All behaviors that warrant an incident report will be documented </a:t>
            </a:r>
          </a:p>
          <a:p>
            <a:pPr marL="537210" lvl="1" indent="0" algn="ctr">
              <a:buNone/>
            </a:pPr>
            <a:r>
              <a:rPr lang="en-US" dirty="0" smtClean="0"/>
              <a:t>(safety concerns)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23371" r="36099"/>
          <a:stretch/>
        </p:blipFill>
        <p:spPr bwMode="auto">
          <a:xfrm>
            <a:off x="5486400" y="3581400"/>
            <a:ext cx="1905000" cy="21926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7906" r="16163" b="17806"/>
          <a:stretch/>
        </p:blipFill>
        <p:spPr bwMode="auto">
          <a:xfrm>
            <a:off x="5486400" y="1295400"/>
            <a:ext cx="2174875" cy="182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4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When to progress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dirty="0" smtClean="0"/>
              <a:t>Target Behavior</a:t>
            </a:r>
          </a:p>
          <a:p>
            <a:pPr lvl="1"/>
            <a:r>
              <a:rPr lang="en-US" dirty="0" smtClean="0"/>
              <a:t>Set up a schedule before implementing the plan</a:t>
            </a:r>
          </a:p>
          <a:p>
            <a:pPr lvl="1"/>
            <a:r>
              <a:rPr lang="en-US" dirty="0" smtClean="0"/>
              <a:t>Split up responsibilities amongst your TEAM</a:t>
            </a:r>
          </a:p>
          <a:p>
            <a:pPr lvl="1"/>
            <a:r>
              <a:rPr lang="en-US" dirty="0" smtClean="0"/>
              <a:t>Keep it simple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6" t="8509" r="5544" b="6833"/>
          <a:stretch/>
        </p:blipFill>
        <p:spPr bwMode="auto">
          <a:xfrm>
            <a:off x="2133600" y="3899216"/>
            <a:ext cx="4977130" cy="2982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1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When to progress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Replacement Behavior</a:t>
            </a:r>
          </a:p>
          <a:p>
            <a:pPr lvl="1"/>
            <a:r>
              <a:rPr lang="en-US" dirty="0" smtClean="0"/>
              <a:t>Again, depends on the frequency that the behavior could potentially occur</a:t>
            </a:r>
          </a:p>
          <a:p>
            <a:pPr lvl="1"/>
            <a:r>
              <a:rPr lang="en-US" dirty="0" smtClean="0"/>
              <a:t>Low frequency behaviors can be recorded each time they occur</a:t>
            </a:r>
          </a:p>
          <a:p>
            <a:pPr lvl="1"/>
            <a:r>
              <a:rPr lang="en-US" dirty="0" smtClean="0"/>
              <a:t>High frequency behaviors (i.e. staying in seat, raising hand, following directions) can be measured more infrequently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4000" u="sng" dirty="0" smtClean="0">
                <a:solidFill>
                  <a:srgbClr val="FF0000"/>
                </a:solidFill>
              </a:rPr>
              <a:t>Progress monitoring the target behavior is the priority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progress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Integrity of BIP</a:t>
            </a:r>
          </a:p>
          <a:p>
            <a:pPr lvl="1"/>
            <a:r>
              <a:rPr lang="en-US" dirty="0" smtClean="0"/>
              <a:t>Weekly</a:t>
            </a:r>
          </a:p>
          <a:p>
            <a:pPr lvl="1"/>
            <a:r>
              <a:rPr lang="en-US" dirty="0" smtClean="0"/>
              <a:t>A checklist allows for easy documentation of integrity of implementation</a:t>
            </a:r>
          </a:p>
          <a:p>
            <a:pPr lvl="1"/>
            <a:r>
              <a:rPr lang="en-US" dirty="0" smtClean="0"/>
              <a:t>It is critical that plans are implemented as written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71" y="1561129"/>
            <a:ext cx="7320452" cy="504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2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What to do with the data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“The reason most interventions fail is that they are not used… and the reason they are not used is </a:t>
            </a:r>
            <a:r>
              <a:rPr lang="en-US" sz="2200" u="sng" dirty="0" smtClean="0">
                <a:solidFill>
                  <a:srgbClr val="FF0000"/>
                </a:solidFill>
              </a:rPr>
              <a:t>because they are not feasible</a:t>
            </a:r>
            <a:r>
              <a:rPr lang="en-US" sz="2200" dirty="0" smtClean="0">
                <a:solidFill>
                  <a:srgbClr val="FF0000"/>
                </a:solidFill>
              </a:rPr>
              <a:t>”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Meet as a team at a minimum every 6-8 school weeks</a:t>
            </a:r>
          </a:p>
          <a:p>
            <a:r>
              <a:rPr lang="en-US" dirty="0" smtClean="0"/>
              <a:t>Ask yourself… Was the plan implemented with integrity?</a:t>
            </a:r>
          </a:p>
          <a:p>
            <a:pPr lvl="1"/>
            <a:r>
              <a:rPr lang="en-US" dirty="0" smtClean="0"/>
              <a:t>If not, was it impractical or was it simply not implemented?</a:t>
            </a:r>
          </a:p>
          <a:p>
            <a:pPr lvl="1"/>
            <a:r>
              <a:rPr lang="en-US" dirty="0" smtClean="0"/>
              <a:t>If it was impractical, modify the plan.</a:t>
            </a:r>
          </a:p>
          <a:p>
            <a:pPr lvl="1"/>
            <a:r>
              <a:rPr lang="en-US" dirty="0" smtClean="0"/>
              <a:t>If it simply was not implemented, implement it with integrity before determining the effectiveness of the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have to wait 8 school weeks to meet as a team?</a:t>
            </a:r>
          </a:p>
          <a:p>
            <a:pPr lvl="1"/>
            <a:r>
              <a:rPr lang="en-US" dirty="0" smtClean="0"/>
              <a:t>No, if the target behavior is significantly worse after 2 weeks, schedule a meeting.</a:t>
            </a:r>
          </a:p>
          <a:p>
            <a:pPr lvl="1"/>
            <a:r>
              <a:rPr lang="en-US" dirty="0" smtClean="0"/>
              <a:t>No, if the behavior is resulting in a significant safety concern, schedule a meeting.</a:t>
            </a:r>
          </a:p>
          <a:p>
            <a:pPr lvl="1"/>
            <a:r>
              <a:rPr lang="en-US" dirty="0" smtClean="0"/>
              <a:t>Be aware that oftentimes behaviors </a:t>
            </a:r>
            <a:r>
              <a:rPr lang="en-US" u="sng" dirty="0" smtClean="0">
                <a:solidFill>
                  <a:srgbClr val="FF0000"/>
                </a:solidFill>
              </a:rPr>
              <a:t>do get worse before they get better </a:t>
            </a:r>
            <a:r>
              <a:rPr lang="en-US" dirty="0" smtClean="0"/>
              <a:t>after a BIP is implemented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are used to guide decision-making</a:t>
            </a:r>
          </a:p>
          <a:p>
            <a:pPr lvl="1"/>
            <a:r>
              <a:rPr lang="en-US" dirty="0" smtClean="0"/>
              <a:t>Continue interventions</a:t>
            </a:r>
          </a:p>
          <a:p>
            <a:pPr lvl="1"/>
            <a:r>
              <a:rPr lang="en-US" dirty="0" smtClean="0"/>
              <a:t>Modify interventions</a:t>
            </a:r>
          </a:p>
          <a:p>
            <a:pPr lvl="1"/>
            <a:r>
              <a:rPr lang="en-US" dirty="0" smtClean="0"/>
              <a:t>Begin new interventions</a:t>
            </a:r>
          </a:p>
          <a:p>
            <a:pPr lvl="1"/>
            <a:r>
              <a:rPr lang="en-US" dirty="0" smtClean="0"/>
              <a:t>Fade existing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US" dirty="0" smtClean="0"/>
              <a:t>Graph it using a line graph-</a:t>
            </a:r>
          </a:p>
          <a:p>
            <a:pPr marL="64008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visual representation makes it easy</a:t>
            </a:r>
          </a:p>
          <a:p>
            <a:pPr marL="64008" indent="0">
              <a:buNone/>
            </a:pPr>
            <a:r>
              <a:rPr lang="en-US" sz="2800" dirty="0" smtClean="0"/>
              <a:t> for the entire team to</a:t>
            </a:r>
          </a:p>
          <a:p>
            <a:pPr marL="64008" indent="0">
              <a:buNone/>
            </a:pPr>
            <a:r>
              <a:rPr lang="en-US" sz="2800" dirty="0" smtClean="0"/>
              <a:t> understand data </a:t>
            </a:r>
          </a:p>
          <a:p>
            <a:pPr marL="64008" indent="0">
              <a:buNone/>
            </a:pPr>
            <a:endParaRPr lang="en-US" dirty="0" smtClean="0"/>
          </a:p>
          <a:p>
            <a:pPr marL="64008" indent="0">
              <a:buNone/>
            </a:pPr>
            <a:r>
              <a:rPr lang="en-US" dirty="0" smtClean="0"/>
              <a:t>How many data points?</a:t>
            </a:r>
          </a:p>
          <a:p>
            <a:pPr marL="537210" lvl="1" indent="0">
              <a:buNone/>
            </a:pPr>
            <a:r>
              <a:rPr lang="en-US" dirty="0" smtClean="0"/>
              <a:t>The more data points we have, </a:t>
            </a:r>
          </a:p>
          <a:p>
            <a:pPr marL="537210" lvl="1" indent="0">
              <a:buNone/>
            </a:pPr>
            <a:r>
              <a:rPr lang="en-US" dirty="0" smtClean="0"/>
              <a:t>the more confidence we have in our data </a:t>
            </a:r>
          </a:p>
          <a:p>
            <a:pPr marL="537210" lvl="1" indent="0">
              <a:buNone/>
            </a:pPr>
            <a:endParaRPr lang="en-US" dirty="0" smtClean="0"/>
          </a:p>
          <a:p>
            <a:pPr marL="537210" lvl="1" indent="0">
              <a:buNone/>
            </a:pPr>
            <a:r>
              <a:rPr lang="en-US" dirty="0" smtClean="0"/>
              <a:t>Rule of thumb: at least 8 data points </a:t>
            </a:r>
          </a:p>
          <a:p>
            <a:pPr marL="537210" lvl="1" indent="0" algn="ctr">
              <a:buNone/>
            </a:pPr>
            <a:r>
              <a:rPr lang="en-US" dirty="0" smtClean="0"/>
              <a:t>(although more is better!)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2477" r="4809" b="7115"/>
          <a:stretch/>
        </p:blipFill>
        <p:spPr bwMode="auto">
          <a:xfrm>
            <a:off x="6096000" y="2286000"/>
            <a:ext cx="2734310" cy="2471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92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0" b="100000" l="3273" r="100000">
                        <a14:foregroundMark x1="43636" y1="83607" x2="64727" y2="99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0" y="4800600"/>
            <a:ext cx="295941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5810861" y="2509791"/>
            <a:ext cx="2952140" cy="1828800"/>
          </a:xfrm>
          <a:prstGeom prst="cloudCallout">
            <a:avLst>
              <a:gd name="adj1" fmla="val 5254"/>
              <a:gd name="adj2" fmla="val 840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we will learn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progress monitor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to progress monitor</a:t>
            </a:r>
          </a:p>
          <a:p>
            <a:endParaRPr lang="en-US" dirty="0" smtClean="0"/>
          </a:p>
          <a:p>
            <a:r>
              <a:rPr lang="en-US" dirty="0" smtClean="0"/>
              <a:t>When to progress monitor</a:t>
            </a:r>
          </a:p>
          <a:p>
            <a:endParaRPr lang="en-US" dirty="0"/>
          </a:p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0307" y="3054858"/>
            <a:ext cx="2286000" cy="5847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Whaaat?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en-US" dirty="0" smtClean="0"/>
              <a:t>Variability </a:t>
            </a:r>
          </a:p>
          <a:p>
            <a:pPr marL="64008" indent="0" algn="ctr">
              <a:buNone/>
            </a:pPr>
            <a:r>
              <a:rPr lang="en-US" dirty="0" smtClean="0"/>
              <a:t>data points “all over the place”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the plan being implemented as written?</a:t>
            </a:r>
          </a:p>
          <a:p>
            <a:pPr lvl="1"/>
            <a:r>
              <a:rPr lang="en-US" dirty="0" smtClean="0"/>
              <a:t>Are setting conditions impacting behavior?</a:t>
            </a:r>
          </a:p>
          <a:p>
            <a:pPr lvl="1"/>
            <a:r>
              <a:rPr lang="en-US" dirty="0" smtClean="0"/>
              <a:t>The greater the variability, the greater the number of data points needed to establish a </a:t>
            </a:r>
            <a:r>
              <a:rPr lang="en-US" u="sng" dirty="0" smtClean="0">
                <a:solidFill>
                  <a:srgbClr val="FF0000"/>
                </a:solidFill>
              </a:rPr>
              <a:t>predictable pattern </a:t>
            </a:r>
            <a:r>
              <a:rPr lang="en-US" dirty="0" smtClean="0"/>
              <a:t>of behavior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2895" r="2727" b="3866"/>
          <a:stretch/>
        </p:blipFill>
        <p:spPr bwMode="auto">
          <a:xfrm>
            <a:off x="3200400" y="1905001"/>
            <a:ext cx="2667000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8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Look at </a:t>
            </a:r>
            <a:r>
              <a:rPr lang="en-US" dirty="0" smtClean="0">
                <a:solidFill>
                  <a:srgbClr val="FF0000"/>
                </a:solidFill>
              </a:rPr>
              <a:t>trend </a:t>
            </a:r>
            <a:r>
              <a:rPr lang="en-US" dirty="0" smtClean="0"/>
              <a:t>- the overall direction taken by the data path of the target behavior</a:t>
            </a:r>
          </a:p>
          <a:p>
            <a:pPr lvl="1"/>
            <a:r>
              <a:rPr lang="en-US" dirty="0" smtClean="0"/>
              <a:t>Increasing - target behavior is getting ‘worse’</a:t>
            </a:r>
          </a:p>
          <a:p>
            <a:pPr lvl="1"/>
            <a:r>
              <a:rPr lang="en-US" dirty="0" smtClean="0"/>
              <a:t>Decreasing- target behavior is getting ‘better’</a:t>
            </a:r>
          </a:p>
          <a:p>
            <a:pPr lvl="1"/>
            <a:r>
              <a:rPr lang="en-US" dirty="0" smtClean="0"/>
              <a:t>No change- target behavior is not changing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(Read as if the Target Behavior describes an inappropriate behavior)</a:t>
            </a:r>
          </a:p>
        </p:txBody>
      </p:sp>
    </p:spTree>
    <p:extLst>
      <p:ext uri="{BB962C8B-B14F-4D97-AF65-F5344CB8AC3E}">
        <p14:creationId xmlns:p14="http://schemas.microsoft.com/office/powerpoint/2010/main" val="16936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20" y="609600"/>
            <a:ext cx="8137699" cy="558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8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behavior is increasing</a:t>
            </a:r>
          </a:p>
          <a:p>
            <a:pPr lvl="1"/>
            <a:r>
              <a:rPr lang="en-US" dirty="0" smtClean="0"/>
              <a:t>Is the plan implemented with integrity?</a:t>
            </a:r>
          </a:p>
          <a:p>
            <a:pPr lvl="1"/>
            <a:r>
              <a:rPr lang="en-US" dirty="0" smtClean="0"/>
              <a:t>Is the function correct?</a:t>
            </a:r>
          </a:p>
          <a:p>
            <a:pPr lvl="1"/>
            <a:r>
              <a:rPr lang="en-US" dirty="0" smtClean="0"/>
              <a:t>Were correct setting events and antecedents properly identified?</a:t>
            </a:r>
          </a:p>
          <a:p>
            <a:pPr lvl="1"/>
            <a:r>
              <a:rPr lang="en-US" dirty="0" smtClean="0"/>
              <a:t>Do we need to modify interventions?</a:t>
            </a:r>
          </a:p>
          <a:p>
            <a:pPr lvl="1"/>
            <a:r>
              <a:rPr lang="en-US" dirty="0" smtClean="0"/>
              <a:t>Do we need to develop different interventions?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91400" cy="507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behavior is decreasing</a:t>
            </a:r>
          </a:p>
          <a:p>
            <a:pPr lvl="1"/>
            <a:r>
              <a:rPr lang="en-US" dirty="0" smtClean="0"/>
              <a:t>Is the plan implemented with integrity?</a:t>
            </a:r>
          </a:p>
          <a:p>
            <a:pPr lvl="1"/>
            <a:r>
              <a:rPr lang="en-US" dirty="0" smtClean="0"/>
              <a:t>Do we continue the plan?</a:t>
            </a:r>
          </a:p>
          <a:p>
            <a:pPr lvl="1"/>
            <a:r>
              <a:rPr lang="en-US" dirty="0" smtClean="0"/>
              <a:t>Do we fade interventions?</a:t>
            </a:r>
          </a:p>
          <a:p>
            <a:pPr lvl="1"/>
            <a:r>
              <a:rPr lang="en-US" dirty="0" smtClean="0"/>
              <a:t>Do we stop interventions?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165597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do with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behavior is not changing (or very little change)</a:t>
            </a:r>
          </a:p>
          <a:p>
            <a:pPr lvl="1"/>
            <a:r>
              <a:rPr lang="en-US" dirty="0" smtClean="0"/>
              <a:t>Is the plan implemented with integrity?</a:t>
            </a:r>
          </a:p>
          <a:p>
            <a:pPr lvl="1"/>
            <a:r>
              <a:rPr lang="en-US" dirty="0" smtClean="0"/>
              <a:t>Is the function correct?</a:t>
            </a:r>
          </a:p>
          <a:p>
            <a:pPr lvl="1"/>
            <a:r>
              <a:rPr lang="en-US" dirty="0" smtClean="0"/>
              <a:t>Do we modify interventions?</a:t>
            </a:r>
          </a:p>
          <a:p>
            <a:pPr lvl="1"/>
            <a:r>
              <a:rPr lang="en-US" dirty="0" smtClean="0"/>
              <a:t>Do we stop interventions?</a:t>
            </a:r>
          </a:p>
          <a:p>
            <a:pPr lvl="1"/>
            <a:r>
              <a:rPr lang="en-US" dirty="0" smtClean="0"/>
              <a:t>Do we develop new interventions?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4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So… why do I have to measure Replacement Behavior, too?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3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58992"/>
              </p:ext>
            </p:extLst>
          </p:nvPr>
        </p:nvGraphicFramePr>
        <p:xfrm>
          <a:off x="196850" y="0"/>
          <a:ext cx="8750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37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What to progress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 Behavior </a:t>
            </a:r>
          </a:p>
          <a:p>
            <a:pPr marL="0" indent="0" algn="ctr">
              <a:buNone/>
            </a:pPr>
            <a:r>
              <a:rPr lang="en-US" dirty="0" smtClean="0"/>
              <a:t>(first and foremost!)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Replacement Behavior</a:t>
            </a:r>
          </a:p>
          <a:p>
            <a:pPr marL="64008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Integrity of BIP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507347"/>
              </p:ext>
            </p:extLst>
          </p:nvPr>
        </p:nvGraphicFramePr>
        <p:xfrm>
          <a:off x="196850" y="0"/>
          <a:ext cx="8750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437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676077"/>
              </p:ext>
            </p:extLst>
          </p:nvPr>
        </p:nvGraphicFramePr>
        <p:xfrm>
          <a:off x="196850" y="0"/>
          <a:ext cx="8750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6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Questions???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1620"/>
            <a:ext cx="7609114" cy="532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you shouldn’t do…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273" y="1600200"/>
            <a:ext cx="6167454" cy="4525963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5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progress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311808"/>
          </a:xfrm>
        </p:spPr>
        <p:txBody>
          <a:bodyPr/>
          <a:lstStyle/>
          <a:p>
            <a:pPr marL="64008" indent="0">
              <a:buNone/>
            </a:pPr>
            <a:r>
              <a:rPr lang="en-US" dirty="0" smtClean="0"/>
              <a:t>     Target Behavior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behavior you are measuring is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behavior selected for the FBA… which is the </a:t>
            </a:r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behavior addressed in the BIP.</a:t>
            </a:r>
          </a:p>
          <a:p>
            <a:pPr lvl="1"/>
            <a:r>
              <a:rPr lang="en-US" dirty="0" smtClean="0"/>
              <a:t>Use the</a:t>
            </a:r>
            <a:r>
              <a:rPr lang="en-US" dirty="0" smtClean="0">
                <a:solidFill>
                  <a:srgbClr val="FF0000"/>
                </a:solidFill>
              </a:rPr>
              <a:t> SAME </a:t>
            </a:r>
            <a:r>
              <a:rPr lang="en-US" dirty="0" smtClean="0"/>
              <a:t>measurement (frequency, duration, latency, time sampling) </a:t>
            </a:r>
            <a:endParaRPr lang="en-US" dirty="0"/>
          </a:p>
          <a:p>
            <a:pPr marL="537210" lvl="1" indent="0">
              <a:buNone/>
            </a:pPr>
            <a:endParaRPr lang="en-US" dirty="0" smtClean="0"/>
          </a:p>
          <a:p>
            <a:pPr marL="537210" lvl="1" indent="0">
              <a:buNone/>
            </a:pPr>
            <a:r>
              <a:rPr lang="en-US" dirty="0" smtClean="0"/>
              <a:t>Compare “</a:t>
            </a:r>
            <a:r>
              <a:rPr lang="en-US" dirty="0" smtClean="0">
                <a:solidFill>
                  <a:srgbClr val="FF0000"/>
                </a:solidFill>
              </a:rPr>
              <a:t>apples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apples</a:t>
            </a:r>
            <a:r>
              <a:rPr lang="en-US" dirty="0" smtClean="0"/>
              <a:t>”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48200"/>
            <a:ext cx="2963545" cy="171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5644" y="1219200"/>
            <a:ext cx="914400" cy="74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7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456430" cy="14878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What to progress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56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dirty="0" smtClean="0"/>
              <a:t>Replacement Behavior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Determine if the child is using the skills being taught to him/her – </a:t>
            </a:r>
            <a:r>
              <a:rPr lang="en-US" dirty="0" smtClean="0">
                <a:solidFill>
                  <a:srgbClr val="FF0000"/>
                </a:solidFill>
              </a:rPr>
              <a:t>is this working?</a:t>
            </a:r>
          </a:p>
          <a:p>
            <a:pPr lvl="1"/>
            <a:r>
              <a:rPr lang="en-US" dirty="0" smtClean="0"/>
              <a:t>Helps to determine if the teaching strategies are effective – </a:t>
            </a:r>
            <a:r>
              <a:rPr lang="en-US" dirty="0" smtClean="0">
                <a:solidFill>
                  <a:srgbClr val="FF0000"/>
                </a:solidFill>
              </a:rPr>
              <a:t>is this working?</a:t>
            </a:r>
          </a:p>
          <a:p>
            <a:pPr lvl="1"/>
            <a:r>
              <a:rPr lang="en-US" dirty="0" smtClean="0"/>
              <a:t>We want to see an increase in the replacement behavior /decrease in the target behavior –</a:t>
            </a:r>
            <a:r>
              <a:rPr lang="en-US" dirty="0" smtClean="0">
                <a:solidFill>
                  <a:srgbClr val="FF0000"/>
                </a:solidFill>
              </a:rPr>
              <a:t> is this working?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78"/>
          <a:stretch/>
        </p:blipFill>
        <p:spPr bwMode="auto">
          <a:xfrm>
            <a:off x="4495800" y="1143000"/>
            <a:ext cx="3291840" cy="1743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progress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3080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dirty="0" smtClean="0"/>
              <a:t>         Integrity of BIP</a:t>
            </a:r>
          </a:p>
          <a:p>
            <a:pPr marL="64008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is useless if the BIP is not being implemented with integrity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Before making any decisions about modifying a BIP, we must determine that the BIP was implemented as written.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Checklists, team meetings, observations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9850" y="52150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9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993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to progress monitor?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en-US" dirty="0" smtClean="0"/>
              <a:t>  Integrity of BIP</a:t>
            </a:r>
          </a:p>
          <a:p>
            <a:pPr marL="537210" lvl="1" indent="0" algn="ctr">
              <a:buNone/>
            </a:pPr>
            <a:r>
              <a:rPr lang="en-US" dirty="0" smtClean="0"/>
              <a:t>What do we do if it wasn’t implemented with integrity?</a:t>
            </a:r>
          </a:p>
          <a:p>
            <a:pPr marL="877824" lvl="2" indent="0">
              <a:buNone/>
            </a:pPr>
            <a:r>
              <a:rPr lang="en-US" dirty="0" smtClean="0"/>
              <a:t>Determine if the plan is feasible.  Is it practical given the amount of support in the classroom, across settings, etc.?</a:t>
            </a:r>
          </a:p>
          <a:p>
            <a:pPr marL="1161288" lvl="3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If not, change plan.</a:t>
            </a:r>
          </a:p>
          <a:p>
            <a:pPr marL="1161288" lvl="3" indent="0">
              <a:buNone/>
            </a:pPr>
            <a:endParaRPr lang="en-US" dirty="0" smtClean="0"/>
          </a:p>
          <a:p>
            <a:pPr marL="1161288" lvl="3" indent="0">
              <a:buNone/>
            </a:pPr>
            <a:endParaRPr lang="en-US" dirty="0"/>
          </a:p>
          <a:p>
            <a:pPr marL="1161288" lvl="3" indent="0">
              <a:buNone/>
            </a:pPr>
            <a:endParaRPr lang="en-US" dirty="0" smtClean="0"/>
          </a:p>
          <a:p>
            <a:pPr marL="1161288" lvl="3" indent="0">
              <a:buNone/>
            </a:pPr>
            <a:endParaRPr lang="en-US" dirty="0" smtClean="0"/>
          </a:p>
          <a:p>
            <a:pPr marL="1161288" lvl="3" indent="0">
              <a:buNone/>
            </a:pPr>
            <a:endParaRPr lang="en-US" dirty="0"/>
          </a:p>
          <a:p>
            <a:pPr marL="1161288" lvl="3" indent="0">
              <a:buNone/>
            </a:pPr>
            <a:endParaRPr lang="en-US" dirty="0" smtClean="0"/>
          </a:p>
          <a:p>
            <a:pPr marL="1161288" lvl="3" indent="0" algn="ctr">
              <a:buNone/>
            </a:pPr>
            <a:endParaRPr lang="en-US" dirty="0" smtClean="0"/>
          </a:p>
          <a:p>
            <a:pPr marL="1161288" lvl="3" indent="0" algn="ctr">
              <a:buNone/>
            </a:pPr>
            <a:endParaRPr lang="en-US" dirty="0"/>
          </a:p>
          <a:p>
            <a:pPr marL="1161288" lvl="3" indent="0" algn="ctr">
              <a:buNone/>
            </a:pPr>
            <a:r>
              <a:rPr lang="en-US" dirty="0" smtClean="0"/>
              <a:t>Remember</a:t>
            </a:r>
            <a:r>
              <a:rPr lang="en-US" dirty="0"/>
              <a:t>, a BIP is considered a legal document and we must implement it as </a:t>
            </a:r>
            <a:r>
              <a:rPr lang="en-US" dirty="0" smtClean="0"/>
              <a:t>written     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7" r="15031" b="4777"/>
          <a:stretch/>
        </p:blipFill>
        <p:spPr bwMode="auto">
          <a:xfrm>
            <a:off x="3505200" y="3359426"/>
            <a:ext cx="2438400" cy="2463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8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to progress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Behavior</a:t>
            </a:r>
          </a:p>
          <a:p>
            <a:pPr lvl="1"/>
            <a:r>
              <a:rPr lang="en-US" dirty="0" smtClean="0"/>
              <a:t>Use the SAME measurement used for the FBA</a:t>
            </a:r>
          </a:p>
          <a:p>
            <a:pPr marL="537210" lvl="1" indent="0">
              <a:buNone/>
            </a:pPr>
            <a:endParaRPr lang="en-US" dirty="0" smtClean="0"/>
          </a:p>
          <a:p>
            <a:pPr lvl="0">
              <a:buClr>
                <a:srgbClr val="FF388C"/>
              </a:buClr>
            </a:pPr>
            <a:r>
              <a:rPr lang="en-US" dirty="0" smtClean="0"/>
              <a:t>Replacement </a:t>
            </a:r>
            <a:r>
              <a:rPr lang="en-US" dirty="0"/>
              <a:t>Behavior</a:t>
            </a:r>
          </a:p>
          <a:p>
            <a:pPr lvl="1">
              <a:buClr>
                <a:srgbClr val="FF388C"/>
              </a:buClr>
            </a:pPr>
            <a:r>
              <a:rPr lang="en-US" dirty="0" smtClean="0"/>
              <a:t>Use the SAME measurement used for the target behavior</a:t>
            </a:r>
          </a:p>
          <a:p>
            <a:pPr marL="537210" lvl="1" indent="0">
              <a:buClr>
                <a:srgbClr val="FF388C"/>
              </a:buClr>
              <a:buNone/>
            </a:pPr>
            <a:endParaRPr lang="en-US" dirty="0"/>
          </a:p>
          <a:p>
            <a:pPr marL="537210" lvl="1" indent="0">
              <a:buClr>
                <a:srgbClr val="FF388C"/>
              </a:buClr>
              <a:buNone/>
            </a:pPr>
            <a:endParaRPr lang="en-US" dirty="0"/>
          </a:p>
          <a:p>
            <a:pPr marL="53721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22781" r="15070"/>
          <a:stretch/>
        </p:blipFill>
        <p:spPr bwMode="auto">
          <a:xfrm>
            <a:off x="5029200" y="4650105"/>
            <a:ext cx="1861185" cy="2207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10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1038</Words>
  <Application>Microsoft Office PowerPoint</Application>
  <PresentationFormat>On-screen Show (4:3)</PresentationFormat>
  <Paragraphs>210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Bradley Hand ITC</vt:lpstr>
      <vt:lpstr>Calibri</vt:lpstr>
      <vt:lpstr>Times New Roman</vt:lpstr>
      <vt:lpstr>Office Theme</vt:lpstr>
      <vt:lpstr>BIP Progress Monitoring</vt:lpstr>
      <vt:lpstr>What we will learn today:</vt:lpstr>
      <vt:lpstr>What to progress monitor?</vt:lpstr>
      <vt:lpstr>What you shouldn’t do…</vt:lpstr>
      <vt:lpstr>What to progress monitor?</vt:lpstr>
      <vt:lpstr>What to progress monitor?</vt:lpstr>
      <vt:lpstr>What to progress monitor?</vt:lpstr>
      <vt:lpstr>What to progress monitor?</vt:lpstr>
      <vt:lpstr>How to progress monitor</vt:lpstr>
      <vt:lpstr>How to progress monitor</vt:lpstr>
      <vt:lpstr>When to progress monitor</vt:lpstr>
      <vt:lpstr>When to progress monitor</vt:lpstr>
      <vt:lpstr>When to progress monitor</vt:lpstr>
      <vt:lpstr>When to progress monitor</vt:lpstr>
      <vt:lpstr>What to do with the data</vt:lpstr>
      <vt:lpstr>What to do with the data “The reason most interventions fail is that they are not used… and the reason they are not used is because they are not feasible”</vt:lpstr>
      <vt:lpstr>What to do with the data</vt:lpstr>
      <vt:lpstr>What to do with the data</vt:lpstr>
      <vt:lpstr>What to do with the data</vt:lpstr>
      <vt:lpstr>What to do with the data</vt:lpstr>
      <vt:lpstr>What to do with the data</vt:lpstr>
      <vt:lpstr>PowerPoint Presentation</vt:lpstr>
      <vt:lpstr>What to do with the data</vt:lpstr>
      <vt:lpstr>PowerPoint Presentation</vt:lpstr>
      <vt:lpstr>What to do with the data</vt:lpstr>
      <vt:lpstr>PowerPoint Presentation</vt:lpstr>
      <vt:lpstr>What to do with the data</vt:lpstr>
      <vt:lpstr>So… why do I have to measure Replacement Behavior, too?</vt:lpstr>
      <vt:lpstr>PowerPoint Presentation</vt:lpstr>
      <vt:lpstr>PowerPoint Presentation</vt:lpstr>
      <vt:lpstr>PowerPoint Presentation</vt:lpstr>
      <vt:lpstr>Questions???</vt:lpstr>
    </vt:vector>
  </TitlesOfParts>
  <Company>City School District of Albany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Monitoring</dc:title>
  <dc:creator>Olsen, Brianna</dc:creator>
  <cp:lastModifiedBy>Church, Stephani</cp:lastModifiedBy>
  <cp:revision>68</cp:revision>
  <cp:lastPrinted>2013-03-27T18:05:08Z</cp:lastPrinted>
  <dcterms:created xsi:type="dcterms:W3CDTF">2013-03-26T17:57:57Z</dcterms:created>
  <dcterms:modified xsi:type="dcterms:W3CDTF">2018-04-11T15:27:37Z</dcterms:modified>
</cp:coreProperties>
</file>