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61" r:id="rId3"/>
    <p:sldId id="275" r:id="rId4"/>
    <p:sldId id="276" r:id="rId5"/>
    <p:sldId id="277" r:id="rId6"/>
    <p:sldId id="265" r:id="rId7"/>
    <p:sldId id="266" r:id="rId8"/>
    <p:sldId id="263" r:id="rId9"/>
    <p:sldId id="304" r:id="rId10"/>
    <p:sldId id="264" r:id="rId11"/>
    <p:sldId id="267" r:id="rId12"/>
    <p:sldId id="268" r:id="rId13"/>
    <p:sldId id="269" r:id="rId14"/>
    <p:sldId id="270" r:id="rId15"/>
    <p:sldId id="283" r:id="rId16"/>
    <p:sldId id="284" r:id="rId17"/>
    <p:sldId id="285" r:id="rId18"/>
    <p:sldId id="286" r:id="rId19"/>
    <p:sldId id="294" r:id="rId20"/>
    <p:sldId id="296" r:id="rId21"/>
    <p:sldId id="302" r:id="rId22"/>
    <p:sldId id="297" r:id="rId23"/>
    <p:sldId id="298" r:id="rId24"/>
    <p:sldId id="299" r:id="rId25"/>
    <p:sldId id="300" r:id="rId26"/>
    <p:sldId id="301" r:id="rId27"/>
    <p:sldId id="271" r:id="rId28"/>
    <p:sldId id="272" r:id="rId29"/>
    <p:sldId id="287" r:id="rId30"/>
    <p:sldId id="293" r:id="rId31"/>
    <p:sldId id="288" r:id="rId32"/>
    <p:sldId id="289" r:id="rId33"/>
    <p:sldId id="273" r:id="rId34"/>
    <p:sldId id="307" r:id="rId35"/>
    <p:sldId id="306" r:id="rId3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 d="1"/>
        <a:sy n="1" d="1"/>
      </p:scale>
      <p:origin x="0" y="0"/>
    </p:cViewPr>
  </p:notesTextViewPr>
  <p:sorterViewPr>
    <p:cViewPr>
      <p:scale>
        <a:sx n="100" d="100"/>
        <a:sy n="100" d="100"/>
      </p:scale>
      <p:origin x="0" y="109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655" cy="464503"/>
          </a:xfrm>
          <a:prstGeom prst="rect">
            <a:avLst/>
          </a:prstGeom>
        </p:spPr>
        <p:txBody>
          <a:bodyPr vert="horz" lIns="90407" tIns="45203" rIns="90407" bIns="45203" rtlCol="0"/>
          <a:lstStyle>
            <a:lvl1pPr algn="l">
              <a:defRPr sz="1200"/>
            </a:lvl1pPr>
          </a:lstStyle>
          <a:p>
            <a:endParaRPr lang="en-US" dirty="0"/>
          </a:p>
        </p:txBody>
      </p:sp>
      <p:sp>
        <p:nvSpPr>
          <p:cNvPr id="3" name="Date Placeholder 2"/>
          <p:cNvSpPr>
            <a:spLocks noGrp="1"/>
          </p:cNvSpPr>
          <p:nvPr>
            <p:ph type="dt" sz="quarter" idx="1"/>
          </p:nvPr>
        </p:nvSpPr>
        <p:spPr>
          <a:xfrm>
            <a:off x="3898610" y="0"/>
            <a:ext cx="2981654" cy="464503"/>
          </a:xfrm>
          <a:prstGeom prst="rect">
            <a:avLst/>
          </a:prstGeom>
        </p:spPr>
        <p:txBody>
          <a:bodyPr vert="horz" lIns="90407" tIns="45203" rIns="90407" bIns="45203" rtlCol="0"/>
          <a:lstStyle>
            <a:lvl1pPr algn="r">
              <a:defRPr sz="1200"/>
            </a:lvl1pPr>
          </a:lstStyle>
          <a:p>
            <a:fld id="{081D956A-97EC-489D-8AC0-20BB905548E4}" type="datetimeFigureOut">
              <a:rPr lang="en-US" smtClean="0"/>
              <a:t>4/11/2018</a:t>
            </a:fld>
            <a:endParaRPr lang="en-US" dirty="0"/>
          </a:p>
        </p:txBody>
      </p:sp>
      <p:sp>
        <p:nvSpPr>
          <p:cNvPr id="4" name="Footer Placeholder 3"/>
          <p:cNvSpPr>
            <a:spLocks noGrp="1"/>
          </p:cNvSpPr>
          <p:nvPr>
            <p:ph type="ftr" sz="quarter" idx="2"/>
          </p:nvPr>
        </p:nvSpPr>
        <p:spPr>
          <a:xfrm>
            <a:off x="0" y="8830312"/>
            <a:ext cx="2981655" cy="464503"/>
          </a:xfrm>
          <a:prstGeom prst="rect">
            <a:avLst/>
          </a:prstGeom>
        </p:spPr>
        <p:txBody>
          <a:bodyPr vert="horz" lIns="90407" tIns="45203" rIns="90407" bIns="452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610" y="8830312"/>
            <a:ext cx="2981654" cy="464503"/>
          </a:xfrm>
          <a:prstGeom prst="rect">
            <a:avLst/>
          </a:prstGeom>
        </p:spPr>
        <p:txBody>
          <a:bodyPr vert="horz" lIns="90407" tIns="45203" rIns="90407" bIns="45203" rtlCol="0" anchor="b"/>
          <a:lstStyle>
            <a:lvl1pPr algn="r">
              <a:defRPr sz="1200"/>
            </a:lvl1pPr>
          </a:lstStyle>
          <a:p>
            <a:fld id="{7857EE04-C89D-4815-B9FF-0D89008E8E34}" type="slidenum">
              <a:rPr lang="en-US" smtClean="0"/>
              <a:t>‹#›</a:t>
            </a:fld>
            <a:endParaRPr lang="en-US" dirty="0"/>
          </a:p>
        </p:txBody>
      </p:sp>
    </p:spTree>
    <p:extLst>
      <p:ext uri="{BB962C8B-B14F-4D97-AF65-F5344CB8AC3E}">
        <p14:creationId xmlns:p14="http://schemas.microsoft.com/office/powerpoint/2010/main" val="50430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DB116BBE-2DB1-4058-90F8-3C7CB31CE990}" type="datetimeFigureOut">
              <a:rPr lang="en-US" smtClean="0"/>
              <a:t>4/11/2018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219AC5C0-95D3-4DAA-AB55-0CF8A6845A09}" type="slidenum">
              <a:rPr lang="en-US" smtClean="0"/>
              <a:t>‹#›</a:t>
            </a:fld>
            <a:endParaRPr lang="en-US"/>
          </a:p>
        </p:txBody>
      </p:sp>
    </p:spTree>
    <p:extLst>
      <p:ext uri="{BB962C8B-B14F-4D97-AF65-F5344CB8AC3E}">
        <p14:creationId xmlns:p14="http://schemas.microsoft.com/office/powerpoint/2010/main" val="344790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9AC5C0-95D3-4DAA-AB55-0CF8A6845A09}" type="slidenum">
              <a:rPr lang="en-US" smtClean="0"/>
              <a:t>16</a:t>
            </a:fld>
            <a:endParaRPr lang="en-US"/>
          </a:p>
        </p:txBody>
      </p:sp>
    </p:spTree>
    <p:extLst>
      <p:ext uri="{BB962C8B-B14F-4D97-AF65-F5344CB8AC3E}">
        <p14:creationId xmlns:p14="http://schemas.microsoft.com/office/powerpoint/2010/main" val="350507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Block the impact of negative events</a:t>
            </a:r>
          </a:p>
          <a:p>
            <a:pPr lvl="1"/>
            <a:r>
              <a:rPr lang="en-US" dirty="0" smtClean="0"/>
              <a:t>Allow the student to take breaks during difficult work activities </a:t>
            </a:r>
          </a:p>
          <a:p>
            <a:pPr lvl="2"/>
            <a:r>
              <a:rPr lang="en-US" dirty="0" smtClean="0"/>
              <a:t>Example: Request a break, Request help</a:t>
            </a:r>
          </a:p>
          <a:p>
            <a:pPr lvl="1"/>
            <a:r>
              <a:rPr lang="en-US" dirty="0" smtClean="0"/>
              <a:t>Allow the student time to decompress after difficult tasks or negative experiences</a:t>
            </a:r>
          </a:p>
          <a:p>
            <a:pPr lvl="2"/>
            <a:r>
              <a:rPr lang="en-US" dirty="0" smtClean="0"/>
              <a:t>Example: Request a break when anxious, agitated, etc.</a:t>
            </a:r>
          </a:p>
          <a:p>
            <a:r>
              <a:rPr lang="en-US" b="1" dirty="0" smtClean="0"/>
              <a:t>Intersperse difficult or unpleasant events with easy or pleasant events</a:t>
            </a:r>
          </a:p>
          <a:p>
            <a:pPr lvl="1"/>
            <a:r>
              <a:rPr lang="en-US" dirty="0" smtClean="0"/>
              <a:t>Mix difficult problems with easier ones</a:t>
            </a:r>
          </a:p>
          <a:p>
            <a:pPr lvl="1"/>
            <a:r>
              <a:rPr lang="en-US" dirty="0" smtClean="0"/>
              <a:t>Mix mastered tasks with acquisition tasks for independent seatwork</a:t>
            </a:r>
          </a:p>
          <a:p>
            <a:pPr lvl="1"/>
            <a:r>
              <a:rPr lang="en-US" dirty="0" smtClean="0"/>
              <a:t>Schedule non-preferred activities among preferred activities (First, Then)</a:t>
            </a:r>
          </a:p>
          <a:p>
            <a:pPr lvl="1"/>
            <a:r>
              <a:rPr lang="en-US" dirty="0" smtClean="0"/>
              <a:t>Break down tasks</a:t>
            </a:r>
          </a:p>
          <a:p>
            <a:r>
              <a:rPr lang="en-US" b="1" dirty="0" smtClean="0"/>
              <a:t>Modify a problem event</a:t>
            </a:r>
          </a:p>
          <a:p>
            <a:pPr lvl="1"/>
            <a:r>
              <a:rPr lang="en-US" dirty="0" smtClean="0"/>
              <a:t>Shorten lesson</a:t>
            </a:r>
          </a:p>
          <a:p>
            <a:pPr lvl="1"/>
            <a:r>
              <a:rPr lang="en-US" dirty="0" smtClean="0"/>
              <a:t>Check for understanding</a:t>
            </a:r>
          </a:p>
          <a:p>
            <a:pPr lvl="1"/>
            <a:r>
              <a:rPr lang="en-US" dirty="0" smtClean="0"/>
              <a:t>Simplify language, use concrete language</a:t>
            </a:r>
          </a:p>
          <a:p>
            <a:pPr lvl="1"/>
            <a:r>
              <a:rPr lang="en-US" dirty="0" smtClean="0"/>
              <a:t>Reduce the number of problems on a page</a:t>
            </a:r>
          </a:p>
          <a:p>
            <a:pPr lvl="1"/>
            <a:r>
              <a:rPr lang="en-US" dirty="0" smtClean="0"/>
              <a:t>Errorless learning</a:t>
            </a:r>
          </a:p>
          <a:p>
            <a:endParaRPr lang="en-US" dirty="0"/>
          </a:p>
        </p:txBody>
      </p:sp>
      <p:sp>
        <p:nvSpPr>
          <p:cNvPr id="4" name="Slide Number Placeholder 3"/>
          <p:cNvSpPr>
            <a:spLocks noGrp="1"/>
          </p:cNvSpPr>
          <p:nvPr>
            <p:ph type="sldNum" sz="quarter" idx="10"/>
          </p:nvPr>
        </p:nvSpPr>
        <p:spPr/>
        <p:txBody>
          <a:bodyPr/>
          <a:lstStyle/>
          <a:p>
            <a:fld id="{219AC5C0-95D3-4DAA-AB55-0CF8A6845A09}" type="slidenum">
              <a:rPr lang="en-US" smtClean="0"/>
              <a:t>17</a:t>
            </a:fld>
            <a:endParaRPr lang="en-US"/>
          </a:p>
        </p:txBody>
      </p:sp>
    </p:spTree>
    <p:extLst>
      <p:ext uri="{BB962C8B-B14F-4D97-AF65-F5344CB8AC3E}">
        <p14:creationId xmlns:p14="http://schemas.microsoft.com/office/powerpoint/2010/main" val="22273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9AC5C0-95D3-4DAA-AB55-0CF8A6845A09}" type="slidenum">
              <a:rPr lang="en-US" smtClean="0"/>
              <a:t>19</a:t>
            </a:fld>
            <a:endParaRPr lang="en-US"/>
          </a:p>
        </p:txBody>
      </p:sp>
    </p:spTree>
    <p:extLst>
      <p:ext uri="{BB962C8B-B14F-4D97-AF65-F5344CB8AC3E}">
        <p14:creationId xmlns:p14="http://schemas.microsoft.com/office/powerpoint/2010/main" val="2951790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Teach the student to go to a sanctioned area and engage in a sanctioned alternative activity (ex: go to bean bag and read a book) to replace kicking adults to </a:t>
            </a:r>
            <a:r>
              <a:rPr lang="en-US" u="sng" dirty="0" smtClean="0"/>
              <a:t>escape</a:t>
            </a:r>
            <a:r>
              <a:rPr lang="en-US" dirty="0" smtClean="0"/>
              <a:t> difficult work.</a:t>
            </a:r>
          </a:p>
          <a:p>
            <a:endParaRPr lang="en-US" dirty="0"/>
          </a:p>
        </p:txBody>
      </p:sp>
      <p:sp>
        <p:nvSpPr>
          <p:cNvPr id="4" name="Slide Number Placeholder 3"/>
          <p:cNvSpPr>
            <a:spLocks noGrp="1"/>
          </p:cNvSpPr>
          <p:nvPr>
            <p:ph type="sldNum" sz="quarter" idx="10"/>
          </p:nvPr>
        </p:nvSpPr>
        <p:spPr/>
        <p:txBody>
          <a:bodyPr/>
          <a:lstStyle/>
          <a:p>
            <a:fld id="{219AC5C0-95D3-4DAA-AB55-0CF8A6845A09}" type="slidenum">
              <a:rPr lang="en-US" smtClean="0"/>
              <a:t>20</a:t>
            </a:fld>
            <a:endParaRPr lang="en-US"/>
          </a:p>
        </p:txBody>
      </p:sp>
    </p:spTree>
    <p:extLst>
      <p:ext uri="{BB962C8B-B14F-4D97-AF65-F5344CB8AC3E}">
        <p14:creationId xmlns:p14="http://schemas.microsoft.com/office/powerpoint/2010/main" val="2628101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BIP Receipt handout</a:t>
            </a:r>
            <a:endParaRPr lang="en-US" dirty="0"/>
          </a:p>
        </p:txBody>
      </p:sp>
      <p:sp>
        <p:nvSpPr>
          <p:cNvPr id="4" name="Slide Number Placeholder 3"/>
          <p:cNvSpPr>
            <a:spLocks noGrp="1"/>
          </p:cNvSpPr>
          <p:nvPr>
            <p:ph type="sldNum" sz="quarter" idx="10"/>
          </p:nvPr>
        </p:nvSpPr>
        <p:spPr/>
        <p:txBody>
          <a:bodyPr/>
          <a:lstStyle/>
          <a:p>
            <a:fld id="{0909707A-ED5F-459F-A057-AFF3A6F11CB9}" type="slidenum">
              <a:rPr lang="en-US" smtClean="0"/>
              <a:t>35</a:t>
            </a:fld>
            <a:endParaRPr lang="en-US" dirty="0"/>
          </a:p>
        </p:txBody>
      </p:sp>
    </p:spTree>
    <p:extLst>
      <p:ext uri="{BB962C8B-B14F-4D97-AF65-F5344CB8AC3E}">
        <p14:creationId xmlns:p14="http://schemas.microsoft.com/office/powerpoint/2010/main" val="280613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976A39D-23D6-4112-A211-5FE0F4D09A1A}" type="datetimeFigureOut">
              <a:rPr lang="en-US" smtClean="0"/>
              <a:t>4/11/2018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7AE035D-F15E-479F-9854-3CA882F7CB6D}"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AE035D-F15E-479F-9854-3CA882F7CB6D}"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7" name="Slide Number Placeholder 6"/>
          <p:cNvSpPr>
            <a:spLocks noGrp="1"/>
          </p:cNvSpPr>
          <p:nvPr>
            <p:ph type="sldNum" sz="quarter" idx="12"/>
          </p:nvPr>
        </p:nvSpPr>
        <p:spPr/>
        <p:txBody>
          <a:bodyPr/>
          <a:lstStyle/>
          <a:p>
            <a:fld id="{D7AE035D-F15E-479F-9854-3CA882F7CB6D}"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6A39D-23D6-4112-A211-5FE0F4D09A1A}" type="datetimeFigureOut">
              <a:rPr lang="en-US" smtClean="0"/>
              <a:t>4/11/2018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7AE035D-F15E-479F-9854-3CA882F7CB6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976A39D-23D6-4112-A211-5FE0F4D09A1A}" type="datetimeFigureOut">
              <a:rPr lang="en-US" smtClean="0"/>
              <a:t>4/11/2018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AE035D-F15E-479F-9854-3CA882F7CB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user/ATStrategies?feature=watch" TargetMode="External"/><Relationship Id="rId2" Type="http://schemas.openxmlformats.org/officeDocument/2006/relationships/hyperlink" Target="http://www.youtube.com/user/TDSocialSkills" TargetMode="External"/><Relationship Id="rId1" Type="http://schemas.openxmlformats.org/officeDocument/2006/relationships/slideLayout" Target="../slideLayouts/slideLayout2.xml"/><Relationship Id="rId5" Type="http://schemas.openxmlformats.org/officeDocument/2006/relationships/hyperlink" Target="http://www.online-stopwatch.com/classroom-timers/" TargetMode="External"/><Relationship Id="rId4" Type="http://schemas.openxmlformats.org/officeDocument/2006/relationships/hyperlink" Target="http://jillkuzma.wordpress.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BIP Interventions</a:t>
            </a:r>
            <a:endParaRPr lang="en-US" dirty="0"/>
          </a:p>
        </p:txBody>
      </p:sp>
      <p:sp>
        <p:nvSpPr>
          <p:cNvPr id="3" name="Subtitle 2"/>
          <p:cNvSpPr>
            <a:spLocks noGrp="1"/>
          </p:cNvSpPr>
          <p:nvPr>
            <p:ph type="subTitle" idx="1"/>
          </p:nvPr>
        </p:nvSpPr>
        <p:spPr>
          <a:xfrm>
            <a:off x="4572001" y="4421080"/>
            <a:ext cx="3657600" cy="1260629"/>
          </a:xfrm>
        </p:spPr>
        <p:txBody>
          <a:bodyPr>
            <a:normAutofit/>
          </a:bodyPr>
          <a:lstStyle/>
          <a:p>
            <a:pPr algn="ctr"/>
            <a:r>
              <a:rPr lang="en-US" sz="1800" dirty="0" smtClean="0"/>
              <a:t>City School District of Albany</a:t>
            </a:r>
          </a:p>
          <a:p>
            <a:pPr algn="ctr"/>
            <a:r>
              <a:rPr lang="en-US" sz="1800" dirty="0" smtClean="0"/>
              <a:t>Presented by: Cathy Huttner Brianna Olsen</a:t>
            </a:r>
            <a:endParaRPr lang="en-US" sz="1800" dirty="0"/>
          </a:p>
        </p:txBody>
      </p:sp>
    </p:spTree>
    <p:extLst>
      <p:ext uri="{BB962C8B-B14F-4D97-AF65-F5344CB8AC3E}">
        <p14:creationId xmlns:p14="http://schemas.microsoft.com/office/powerpoint/2010/main" val="1556803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447800"/>
            <a:ext cx="7024744" cy="877336"/>
          </a:xfrm>
        </p:spPr>
        <p:txBody>
          <a:bodyPr>
            <a:normAutofit fontScale="90000"/>
          </a:bodyPr>
          <a:lstStyle/>
          <a:p>
            <a:r>
              <a:rPr lang="en-US" dirty="0" smtClean="0"/>
              <a:t/>
            </a:r>
            <a:br>
              <a:rPr lang="en-US" dirty="0" smtClean="0"/>
            </a:br>
            <a:r>
              <a:rPr lang="en-US" dirty="0"/>
              <a:t/>
            </a:r>
            <a:br>
              <a:rPr lang="en-US" dirty="0"/>
            </a:br>
            <a:r>
              <a:rPr lang="en-US" dirty="0" smtClean="0"/>
              <a:t>Setting Events </a:t>
            </a:r>
            <a:br>
              <a:rPr lang="en-US" dirty="0" smtClean="0"/>
            </a:br>
            <a:r>
              <a:rPr lang="en-US" dirty="0" smtClean="0"/>
              <a:t>– the </a:t>
            </a:r>
            <a:r>
              <a:rPr lang="en-US" dirty="0" smtClean="0">
                <a:solidFill>
                  <a:srgbClr val="7030A0"/>
                </a:solidFill>
              </a:rPr>
              <a:t>BIG</a:t>
            </a:r>
            <a:r>
              <a:rPr lang="en-US" dirty="0" smtClean="0"/>
              <a:t> picture</a:t>
            </a:r>
            <a:br>
              <a:rPr lang="en-US" dirty="0" smtClean="0"/>
            </a:br>
            <a:endParaRPr lang="en-US" dirty="0"/>
          </a:p>
        </p:txBody>
      </p:sp>
      <p:sp>
        <p:nvSpPr>
          <p:cNvPr id="3" name="Content Placeholder 2"/>
          <p:cNvSpPr>
            <a:spLocks noGrp="1"/>
          </p:cNvSpPr>
          <p:nvPr>
            <p:ph idx="1"/>
          </p:nvPr>
        </p:nvSpPr>
        <p:spPr>
          <a:xfrm>
            <a:off x="1066800" y="1905000"/>
            <a:ext cx="6777317" cy="4308629"/>
          </a:xfrm>
        </p:spPr>
        <p:txBody>
          <a:bodyPr>
            <a:normAutofit fontScale="85000" lnSpcReduction="20000"/>
          </a:bodyPr>
          <a:lstStyle/>
          <a:p>
            <a:r>
              <a:rPr lang="en-US" dirty="0" smtClean="0"/>
              <a:t>Setting events are those aspects of a person’s environment or daily routines that do not necessarily happen immediately before or after the target behavior, but still affect whether or target behavior occurs</a:t>
            </a:r>
          </a:p>
          <a:p>
            <a:pPr marL="68580" indent="0">
              <a:buNone/>
            </a:pPr>
            <a:endParaRPr lang="en-US" dirty="0" smtClean="0"/>
          </a:p>
          <a:p>
            <a:r>
              <a:rPr lang="en-US" dirty="0" smtClean="0"/>
              <a:t>Modify environmental, social, physiological events that increase the likelihood that an antecedent event will trigger the target behavior</a:t>
            </a:r>
          </a:p>
          <a:p>
            <a:pPr marL="68580" indent="0">
              <a:buNone/>
            </a:pPr>
            <a:endParaRPr lang="en-US" dirty="0"/>
          </a:p>
          <a:p>
            <a:r>
              <a:rPr lang="en-US" dirty="0" smtClean="0"/>
              <a:t>Examples of setting events: medications, medical or physical problems, sleep cycles, eating routines and diet, daily schedule, number of people around the student (large group, small group, 1:1), staffing patterns and interactions</a:t>
            </a:r>
            <a:endParaRPr lang="en-US" dirty="0"/>
          </a:p>
        </p:txBody>
      </p:sp>
    </p:spTree>
    <p:extLst>
      <p:ext uri="{BB962C8B-B14F-4D97-AF65-F5344CB8AC3E}">
        <p14:creationId xmlns:p14="http://schemas.microsoft.com/office/powerpoint/2010/main" val="4002629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Event Strategies</a:t>
            </a:r>
            <a:endParaRPr lang="en-US" dirty="0"/>
          </a:p>
        </p:txBody>
      </p:sp>
      <p:sp>
        <p:nvSpPr>
          <p:cNvPr id="3" name="Content Placeholder 2"/>
          <p:cNvSpPr>
            <a:spLocks noGrp="1"/>
          </p:cNvSpPr>
          <p:nvPr>
            <p:ph idx="1"/>
          </p:nvPr>
        </p:nvSpPr>
        <p:spPr/>
        <p:txBody>
          <a:bodyPr>
            <a:normAutofit/>
          </a:bodyPr>
          <a:lstStyle/>
          <a:p>
            <a:r>
              <a:rPr lang="en-US" dirty="0" smtClean="0"/>
              <a:t>Sensory opportunities</a:t>
            </a:r>
          </a:p>
          <a:p>
            <a:r>
              <a:rPr lang="en-US" dirty="0" smtClean="0"/>
              <a:t>Visual schedules (individual, class wide)</a:t>
            </a:r>
          </a:p>
          <a:p>
            <a:r>
              <a:rPr lang="en-US" dirty="0" smtClean="0"/>
              <a:t>Preferential seating</a:t>
            </a:r>
          </a:p>
          <a:p>
            <a:r>
              <a:rPr lang="en-US" dirty="0" smtClean="0"/>
              <a:t>Close proximity to adult</a:t>
            </a:r>
          </a:p>
          <a:p>
            <a:endParaRPr lang="en-US" dirty="0"/>
          </a:p>
          <a:p>
            <a:r>
              <a:rPr lang="en-US" dirty="0" smtClean="0"/>
              <a:t>Think of these as environmental modifications or strategies that are </a:t>
            </a:r>
            <a:r>
              <a:rPr lang="en-US" b="1" dirty="0" smtClean="0">
                <a:solidFill>
                  <a:srgbClr val="7030A0"/>
                </a:solidFill>
              </a:rPr>
              <a:t>in place most/all of the time </a:t>
            </a:r>
          </a:p>
        </p:txBody>
      </p:sp>
    </p:spTree>
    <p:extLst>
      <p:ext uri="{BB962C8B-B14F-4D97-AF65-F5344CB8AC3E}">
        <p14:creationId xmlns:p14="http://schemas.microsoft.com/office/powerpoint/2010/main" val="169162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Antecedent – </a:t>
            </a:r>
            <a:br>
              <a:rPr lang="en-US" dirty="0" smtClean="0"/>
            </a:br>
            <a:r>
              <a:rPr lang="en-US" dirty="0" smtClean="0"/>
              <a:t>the 5-second rule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Antecedents are considered predictors of a target behavior.  Antecedents occur before the target behavior and often “trigger” the target behavior.  </a:t>
            </a:r>
          </a:p>
          <a:p>
            <a:r>
              <a:rPr lang="en-US" dirty="0" smtClean="0"/>
              <a:t>Time of day, activity, location, people around the student…  What was happening </a:t>
            </a:r>
            <a:r>
              <a:rPr lang="en-US" dirty="0" smtClean="0">
                <a:solidFill>
                  <a:srgbClr val="7030A0"/>
                </a:solidFill>
              </a:rPr>
              <a:t>immediately</a:t>
            </a:r>
            <a:r>
              <a:rPr lang="en-US" dirty="0" smtClean="0"/>
              <a:t> before the target behavior occurred?</a:t>
            </a:r>
          </a:p>
          <a:p>
            <a:r>
              <a:rPr lang="en-US" dirty="0" smtClean="0"/>
              <a:t>Antecedent is what occurs prior to a </a:t>
            </a:r>
            <a:r>
              <a:rPr lang="en-US" dirty="0" smtClean="0">
                <a:solidFill>
                  <a:srgbClr val="7030A0"/>
                </a:solidFill>
              </a:rPr>
              <a:t>specific</a:t>
            </a:r>
            <a:r>
              <a:rPr lang="en-US" dirty="0" smtClean="0"/>
              <a:t> task or activity</a:t>
            </a:r>
            <a:endParaRPr lang="en-US" dirty="0"/>
          </a:p>
        </p:txBody>
      </p:sp>
    </p:spTree>
    <p:extLst>
      <p:ext uri="{BB962C8B-B14F-4D97-AF65-F5344CB8AC3E}">
        <p14:creationId xmlns:p14="http://schemas.microsoft.com/office/powerpoint/2010/main" val="2579246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Antecedent Strategies</a:t>
            </a:r>
            <a:endParaRPr lang="en-US" dirty="0"/>
          </a:p>
        </p:txBody>
      </p:sp>
      <p:sp>
        <p:nvSpPr>
          <p:cNvPr id="3" name="Content Placeholder 2"/>
          <p:cNvSpPr>
            <a:spLocks noGrp="1"/>
          </p:cNvSpPr>
          <p:nvPr>
            <p:ph idx="1"/>
          </p:nvPr>
        </p:nvSpPr>
        <p:spPr/>
        <p:txBody>
          <a:bodyPr/>
          <a:lstStyle/>
          <a:p>
            <a:r>
              <a:rPr lang="en-US" dirty="0" smtClean="0"/>
              <a:t>“Preventative” strategies – to prevent the Target Behavior from occurring</a:t>
            </a:r>
          </a:p>
          <a:p>
            <a:pPr lvl="1"/>
            <a:r>
              <a:rPr lang="en-US" dirty="0"/>
              <a:t>What can we put in place that will decrease the likelihood that the target behavior will occur</a:t>
            </a:r>
            <a:r>
              <a:rPr lang="en-US" dirty="0" smtClean="0"/>
              <a:t>?</a:t>
            </a:r>
          </a:p>
          <a:p>
            <a:r>
              <a:rPr lang="en-US" dirty="0" smtClean="0"/>
              <a:t>Proactive</a:t>
            </a:r>
          </a:p>
          <a:p>
            <a:r>
              <a:rPr lang="en-US" dirty="0" smtClean="0"/>
              <a:t>Keep </a:t>
            </a:r>
            <a:r>
              <a:rPr lang="en-US" dirty="0" smtClean="0">
                <a:solidFill>
                  <a:srgbClr val="FF0000"/>
                </a:solidFill>
              </a:rPr>
              <a:t>FUNCTION</a:t>
            </a:r>
            <a:r>
              <a:rPr lang="en-US" dirty="0" smtClean="0"/>
              <a:t> in mind</a:t>
            </a:r>
            <a:endParaRPr lang="en-US" dirty="0"/>
          </a:p>
        </p:txBody>
      </p:sp>
    </p:spTree>
    <p:extLst>
      <p:ext uri="{BB962C8B-B14F-4D97-AF65-F5344CB8AC3E}">
        <p14:creationId xmlns:p14="http://schemas.microsoft.com/office/powerpoint/2010/main" val="823226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Antecedent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Positive Reinforcement</a:t>
            </a:r>
          </a:p>
          <a:p>
            <a:pPr lvl="1"/>
            <a:r>
              <a:rPr lang="en-US" dirty="0" smtClean="0"/>
              <a:t>Reward Charts</a:t>
            </a:r>
          </a:p>
          <a:p>
            <a:pPr lvl="1"/>
            <a:r>
              <a:rPr lang="en-US" dirty="0" smtClean="0"/>
              <a:t>Self-Monitoring</a:t>
            </a:r>
          </a:p>
          <a:p>
            <a:pPr lvl="1"/>
            <a:r>
              <a:rPr lang="en-US" dirty="0" smtClean="0"/>
              <a:t>Token Economies</a:t>
            </a:r>
          </a:p>
          <a:p>
            <a:pPr lvl="1"/>
            <a:r>
              <a:rPr lang="en-US" dirty="0" smtClean="0"/>
              <a:t>Positive Praise- Both of student and positive peer role models</a:t>
            </a:r>
          </a:p>
          <a:p>
            <a:pPr lvl="1"/>
            <a:r>
              <a:rPr lang="en-US" dirty="0" smtClean="0"/>
              <a:t>Acknowledgement</a:t>
            </a:r>
          </a:p>
          <a:p>
            <a:pPr lvl="1"/>
            <a:r>
              <a:rPr lang="en-US" dirty="0" smtClean="0"/>
              <a:t>Behavior-Specific Positive Statements</a:t>
            </a:r>
          </a:p>
          <a:p>
            <a:pPr lvl="2"/>
            <a:r>
              <a:rPr lang="en-US" dirty="0" smtClean="0"/>
              <a:t>Make an explicit reference to an observable behavior (i.e., Samuel, thank you for putting your pencil away)</a:t>
            </a:r>
          </a:p>
          <a:p>
            <a:pPr lvl="2"/>
            <a:endParaRPr lang="en-US" dirty="0"/>
          </a:p>
        </p:txBody>
      </p:sp>
    </p:spTree>
    <p:extLst>
      <p:ext uri="{BB962C8B-B14F-4D97-AF65-F5344CB8AC3E}">
        <p14:creationId xmlns:p14="http://schemas.microsoft.com/office/powerpoint/2010/main" val="1532817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95400"/>
            <a:ext cx="7024744" cy="1143000"/>
          </a:xfrm>
        </p:spPr>
        <p:txBody>
          <a:bodyPr>
            <a:normAutofit fontScale="90000"/>
          </a:bodyPr>
          <a:lstStyle/>
          <a:p>
            <a:r>
              <a:rPr lang="en-US" dirty="0" smtClean="0"/>
              <a:t>Antecedent Strategies</a:t>
            </a:r>
            <a:br>
              <a:rPr lang="en-US" dirty="0" smtClean="0"/>
            </a:br>
            <a:r>
              <a:rPr lang="en-US" dirty="0" smtClean="0"/>
              <a:t>To Gain Access to Social Interaction or Attention</a:t>
            </a:r>
            <a:endParaRPr lang="en-US" dirty="0"/>
          </a:p>
        </p:txBody>
      </p:sp>
      <p:sp>
        <p:nvSpPr>
          <p:cNvPr id="3" name="Content Placeholder 2"/>
          <p:cNvSpPr>
            <a:spLocks noGrp="1"/>
          </p:cNvSpPr>
          <p:nvPr>
            <p:ph idx="1"/>
          </p:nvPr>
        </p:nvSpPr>
        <p:spPr>
          <a:xfrm>
            <a:off x="1066800" y="2743200"/>
            <a:ext cx="6777317" cy="3508977"/>
          </a:xfrm>
        </p:spPr>
        <p:txBody>
          <a:bodyPr>
            <a:normAutofit fontScale="92500" lnSpcReduction="10000"/>
          </a:bodyPr>
          <a:lstStyle/>
          <a:p>
            <a:r>
              <a:rPr lang="en-US" dirty="0" smtClean="0"/>
              <a:t>Provide attention before the problem behavior occurs (over the top attention for appropriate behavior)</a:t>
            </a:r>
          </a:p>
          <a:p>
            <a:r>
              <a:rPr lang="en-US" dirty="0" smtClean="0"/>
              <a:t>Build in opportunities for meaningful social interaction into the school day (special time with preferred peer or adult)</a:t>
            </a:r>
          </a:p>
          <a:p>
            <a:r>
              <a:rPr lang="en-US" dirty="0" smtClean="0"/>
              <a:t>Provide enjoyable alternative activities when the student has to wait (classroom helper)</a:t>
            </a:r>
          </a:p>
          <a:p>
            <a:r>
              <a:rPr lang="en-US" dirty="0" smtClean="0"/>
              <a:t>Provide cues for initiating positive social interactions (visual cues)</a:t>
            </a:r>
            <a:endParaRPr lang="en-US" dirty="0"/>
          </a:p>
        </p:txBody>
      </p:sp>
    </p:spTree>
    <p:extLst>
      <p:ext uri="{BB962C8B-B14F-4D97-AF65-F5344CB8AC3E}">
        <p14:creationId xmlns:p14="http://schemas.microsoft.com/office/powerpoint/2010/main" val="2097802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4" cy="1143000"/>
          </a:xfrm>
        </p:spPr>
        <p:txBody>
          <a:bodyPr>
            <a:normAutofit fontScale="90000"/>
          </a:bodyPr>
          <a:lstStyle/>
          <a:p>
            <a:r>
              <a:rPr lang="en-US" dirty="0" smtClean="0"/>
              <a:t>Antecedent Strategies to Gain Access (or maintain) an Activity or Object</a:t>
            </a:r>
            <a:endParaRPr lang="en-US" dirty="0"/>
          </a:p>
        </p:txBody>
      </p:sp>
      <p:sp>
        <p:nvSpPr>
          <p:cNvPr id="3" name="Content Placeholder 2"/>
          <p:cNvSpPr>
            <a:spLocks noGrp="1"/>
          </p:cNvSpPr>
          <p:nvPr>
            <p:ph idx="1"/>
          </p:nvPr>
        </p:nvSpPr>
        <p:spPr>
          <a:xfrm>
            <a:off x="990600" y="3048001"/>
            <a:ext cx="6777317" cy="2895600"/>
          </a:xfrm>
        </p:spPr>
        <p:txBody>
          <a:bodyPr/>
          <a:lstStyle/>
          <a:p>
            <a:r>
              <a:rPr lang="en-US" dirty="0" smtClean="0"/>
              <a:t>Use scheduling to enhance predictability (Individual visual Schedules)</a:t>
            </a:r>
          </a:p>
          <a:p>
            <a:r>
              <a:rPr lang="en-US" dirty="0" smtClean="0"/>
              <a:t>Provide alternative options (2-3 options)for tasks, materials or activities</a:t>
            </a:r>
          </a:p>
          <a:p>
            <a:r>
              <a:rPr lang="en-US" dirty="0" smtClean="0"/>
              <a:t>Ease transitions (preset, on-bell/off-bell)</a:t>
            </a:r>
          </a:p>
          <a:p>
            <a:r>
              <a:rPr lang="en-US" dirty="0" smtClean="0"/>
              <a:t>First/Then strategies</a:t>
            </a:r>
          </a:p>
          <a:p>
            <a:pPr marL="68580" indent="0">
              <a:buNone/>
            </a:pPr>
            <a:endParaRPr lang="en-US" dirty="0" smtClean="0"/>
          </a:p>
          <a:p>
            <a:pPr marL="0" indent="0">
              <a:buNone/>
            </a:pPr>
            <a:endParaRPr lang="en-US" dirty="0"/>
          </a:p>
        </p:txBody>
      </p:sp>
    </p:spTree>
    <p:extLst>
      <p:ext uri="{BB962C8B-B14F-4D97-AF65-F5344CB8AC3E}">
        <p14:creationId xmlns:p14="http://schemas.microsoft.com/office/powerpoint/2010/main" val="795320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447800"/>
            <a:ext cx="7024744" cy="1143000"/>
          </a:xfrm>
        </p:spPr>
        <p:txBody>
          <a:bodyPr>
            <a:normAutofit fontScale="90000"/>
          </a:bodyPr>
          <a:lstStyle/>
          <a:p>
            <a:r>
              <a:rPr lang="en-US" dirty="0" smtClean="0"/>
              <a:t>Antecedent Strategies to Terminate or Avoid Something Disliked or Unwanted</a:t>
            </a:r>
            <a:endParaRPr lang="en-US" dirty="0"/>
          </a:p>
        </p:txBody>
      </p:sp>
      <p:sp>
        <p:nvSpPr>
          <p:cNvPr id="3" name="Content Placeholder 2"/>
          <p:cNvSpPr>
            <a:spLocks noGrp="1"/>
          </p:cNvSpPr>
          <p:nvPr>
            <p:ph idx="1"/>
          </p:nvPr>
        </p:nvSpPr>
        <p:spPr>
          <a:xfrm>
            <a:off x="1066800" y="2819400"/>
            <a:ext cx="6777317" cy="3508977"/>
          </a:xfrm>
        </p:spPr>
        <p:txBody>
          <a:bodyPr/>
          <a:lstStyle/>
          <a:p>
            <a:r>
              <a:rPr lang="en-US" dirty="0" smtClean="0"/>
              <a:t>Provide opportunities for choice and self-direction</a:t>
            </a:r>
            <a:endParaRPr lang="en-US" dirty="0"/>
          </a:p>
          <a:p>
            <a:r>
              <a:rPr lang="en-US" dirty="0" smtClean="0"/>
              <a:t>Adjust the difficulty of the work task (differentiation)</a:t>
            </a:r>
          </a:p>
          <a:p>
            <a:r>
              <a:rPr lang="en-US" dirty="0" smtClean="0"/>
              <a:t>Increase the meaningfulness of tasks</a:t>
            </a:r>
          </a:p>
          <a:p>
            <a:r>
              <a:rPr lang="en-US" dirty="0" smtClean="0"/>
              <a:t>Modify the style of interaction</a:t>
            </a:r>
          </a:p>
          <a:p>
            <a:pPr marL="68580" indent="0">
              <a:buNone/>
            </a:pPr>
            <a:endParaRPr lang="en-US" dirty="0" smtClean="0"/>
          </a:p>
        </p:txBody>
      </p:sp>
    </p:spTree>
    <p:extLst>
      <p:ext uri="{BB962C8B-B14F-4D97-AF65-F5344CB8AC3E}">
        <p14:creationId xmlns:p14="http://schemas.microsoft.com/office/powerpoint/2010/main" val="255944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Antecedent Strategies to Gain Access to Sensory Stimuli</a:t>
            </a:r>
            <a:endParaRPr lang="en-US" dirty="0"/>
          </a:p>
        </p:txBody>
      </p:sp>
      <p:sp>
        <p:nvSpPr>
          <p:cNvPr id="3" name="Content Placeholder 2"/>
          <p:cNvSpPr>
            <a:spLocks noGrp="1"/>
          </p:cNvSpPr>
          <p:nvPr>
            <p:ph idx="1"/>
          </p:nvPr>
        </p:nvSpPr>
        <p:spPr/>
        <p:txBody>
          <a:bodyPr>
            <a:normAutofit/>
          </a:bodyPr>
          <a:lstStyle/>
          <a:p>
            <a:r>
              <a:rPr lang="en-US" dirty="0" smtClean="0"/>
              <a:t>Modify/enrich the environment</a:t>
            </a:r>
          </a:p>
          <a:p>
            <a:pPr lvl="1"/>
            <a:r>
              <a:rPr lang="en-US" dirty="0" smtClean="0"/>
              <a:t>Provide alternatives to sensory stimulation</a:t>
            </a:r>
          </a:p>
          <a:p>
            <a:r>
              <a:rPr lang="en-US" dirty="0" smtClean="0"/>
              <a:t>Avoid events the student finds unpleasant or upsetting</a:t>
            </a:r>
            <a:endParaRPr lang="en-US" dirty="0"/>
          </a:p>
          <a:p>
            <a:pPr lvl="1"/>
            <a:r>
              <a:rPr lang="en-US" dirty="0" smtClean="0"/>
              <a:t>Avoid crowded and/or unstructured  settings (i.e., school assemblies, cafeteria, alternate entry/dismissal)</a:t>
            </a:r>
          </a:p>
          <a:p>
            <a:pPr lvl="1"/>
            <a:r>
              <a:rPr lang="en-US" dirty="0" smtClean="0"/>
              <a:t>Offer ear plugs during fire drills</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632013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TEACHING </a:t>
            </a:r>
            <a:r>
              <a:rPr lang="en-US" dirty="0" smtClean="0"/>
              <a:t>STRATEGIES</a:t>
            </a:r>
            <a:br>
              <a:rPr lang="en-US" dirty="0" smtClean="0"/>
            </a:br>
            <a:endParaRPr lang="en-US" dirty="0"/>
          </a:p>
        </p:txBody>
      </p:sp>
      <p:sp>
        <p:nvSpPr>
          <p:cNvPr id="9" name="Content Placeholder 8"/>
          <p:cNvSpPr>
            <a:spLocks noGrp="1"/>
          </p:cNvSpPr>
          <p:nvPr>
            <p:ph idx="1"/>
          </p:nvPr>
        </p:nvSpPr>
        <p:spPr>
          <a:xfrm>
            <a:off x="1043492" y="1676400"/>
            <a:ext cx="6777317" cy="4419600"/>
          </a:xfrm>
        </p:spPr>
        <p:txBody>
          <a:bodyPr>
            <a:normAutofit/>
          </a:bodyPr>
          <a:lstStyle/>
          <a:p>
            <a:pPr marL="68580" indent="0">
              <a:buNone/>
            </a:pPr>
            <a:r>
              <a:rPr lang="en-US" dirty="0"/>
              <a:t>There are three approaches to teaching alternative </a:t>
            </a:r>
            <a:r>
              <a:rPr lang="en-US" dirty="0" smtClean="0"/>
              <a:t>skills:</a:t>
            </a:r>
          </a:p>
          <a:p>
            <a:pPr>
              <a:buFont typeface="Courier New"/>
              <a:buChar char="o"/>
            </a:pPr>
            <a:r>
              <a:rPr lang="en-US" u="sng" dirty="0" smtClean="0"/>
              <a:t>Replacement Skills </a:t>
            </a:r>
            <a:r>
              <a:rPr lang="en-US" dirty="0" smtClean="0"/>
              <a:t>– one to one replacement skills that serve the same FUNCTION of the target behavior</a:t>
            </a:r>
            <a:endParaRPr lang="en-US" dirty="0"/>
          </a:p>
          <a:p>
            <a:pPr indent="-342900">
              <a:buFont typeface="Courier New"/>
              <a:buChar char="o"/>
            </a:pPr>
            <a:r>
              <a:rPr lang="en-US" u="sng" dirty="0"/>
              <a:t>General </a:t>
            </a:r>
            <a:r>
              <a:rPr lang="en-US" u="sng" dirty="0" smtClean="0"/>
              <a:t>Skills </a:t>
            </a:r>
            <a:r>
              <a:rPr lang="en-US" dirty="0" smtClean="0"/>
              <a:t>– Broad skills that alter problem situations  and prevent the need for the target behavior</a:t>
            </a:r>
            <a:endParaRPr lang="en-US" dirty="0"/>
          </a:p>
          <a:p>
            <a:pPr indent="-342900">
              <a:buFont typeface="Courier New"/>
              <a:buChar char="o"/>
            </a:pPr>
            <a:r>
              <a:rPr lang="en-US" u="sng" dirty="0"/>
              <a:t>Coping </a:t>
            </a:r>
            <a:r>
              <a:rPr lang="en-US" u="sng" dirty="0" smtClean="0"/>
              <a:t>Skills </a:t>
            </a:r>
            <a:r>
              <a:rPr lang="en-US" dirty="0" smtClean="0"/>
              <a:t>– Skills that teach students to cope with or tolerate difficult situations</a:t>
            </a:r>
            <a:endParaRPr lang="en-US" dirty="0"/>
          </a:p>
          <a:p>
            <a:endParaRPr lang="en-US" dirty="0"/>
          </a:p>
        </p:txBody>
      </p:sp>
    </p:spTree>
    <p:extLst>
      <p:ext uri="{BB962C8B-B14F-4D97-AF65-F5344CB8AC3E}">
        <p14:creationId xmlns:p14="http://schemas.microsoft.com/office/powerpoint/2010/main" val="1143212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learn today:</a:t>
            </a:r>
            <a:endParaRPr lang="en-US" dirty="0"/>
          </a:p>
        </p:txBody>
      </p:sp>
      <p:sp>
        <p:nvSpPr>
          <p:cNvPr id="3" name="Content Placeholder 2"/>
          <p:cNvSpPr>
            <a:spLocks noGrp="1"/>
          </p:cNvSpPr>
          <p:nvPr>
            <p:ph idx="1"/>
          </p:nvPr>
        </p:nvSpPr>
        <p:spPr/>
        <p:txBody>
          <a:bodyPr/>
          <a:lstStyle/>
          <a:p>
            <a:r>
              <a:rPr lang="en-US" dirty="0" smtClean="0"/>
              <a:t>How to link the function of a target behavior to a behavior intervention plan.</a:t>
            </a:r>
          </a:p>
          <a:p>
            <a:r>
              <a:rPr lang="en-US" dirty="0" smtClean="0"/>
              <a:t>How to develop a behavior intervention plan using:</a:t>
            </a:r>
          </a:p>
          <a:p>
            <a:pPr lvl="1"/>
            <a:r>
              <a:rPr lang="en-US" dirty="0" smtClean="0"/>
              <a:t>Setting event strategies, </a:t>
            </a:r>
            <a:endParaRPr lang="en-US" dirty="0"/>
          </a:p>
          <a:p>
            <a:pPr lvl="1"/>
            <a:r>
              <a:rPr lang="en-US" dirty="0"/>
              <a:t>A</a:t>
            </a:r>
            <a:r>
              <a:rPr lang="en-US" dirty="0" smtClean="0"/>
              <a:t>ntecedent strategies, </a:t>
            </a:r>
          </a:p>
          <a:p>
            <a:pPr lvl="1"/>
            <a:r>
              <a:rPr lang="en-US" dirty="0"/>
              <a:t>T</a:t>
            </a:r>
            <a:r>
              <a:rPr lang="en-US" dirty="0" smtClean="0"/>
              <a:t>eaching strategies, and </a:t>
            </a:r>
          </a:p>
          <a:p>
            <a:pPr lvl="1"/>
            <a:r>
              <a:rPr lang="en-US" dirty="0"/>
              <a:t>C</a:t>
            </a:r>
            <a:r>
              <a:rPr lang="en-US" dirty="0" smtClean="0"/>
              <a:t>onsequence strategies.</a:t>
            </a:r>
            <a:endParaRPr lang="en-US" dirty="0"/>
          </a:p>
        </p:txBody>
      </p:sp>
    </p:spTree>
    <p:extLst>
      <p:ext uri="{BB962C8B-B14F-4D97-AF65-F5344CB8AC3E}">
        <p14:creationId xmlns:p14="http://schemas.microsoft.com/office/powerpoint/2010/main" val="406848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flipH="1">
            <a:off x="6553200" y="1143000"/>
            <a:ext cx="1600200" cy="1524000"/>
          </a:xfrm>
          <a:prstGeom prst="rect">
            <a:avLst/>
          </a:prstGeom>
          <a:noFill/>
          <a:ln>
            <a:noFill/>
          </a:ln>
        </p:spPr>
      </p:pic>
      <p:sp>
        <p:nvSpPr>
          <p:cNvPr id="3" name="Title 2"/>
          <p:cNvSpPr>
            <a:spLocks noGrp="1"/>
          </p:cNvSpPr>
          <p:nvPr>
            <p:ph type="title"/>
          </p:nvPr>
        </p:nvSpPr>
        <p:spPr>
          <a:xfrm>
            <a:off x="685800" y="1295400"/>
            <a:ext cx="7543800" cy="1905000"/>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REPLACEMENT  SKILLS</a:t>
            </a:r>
            <a:r>
              <a:rPr lang="en-US" dirty="0" smtClean="0"/>
              <a:t/>
            </a:r>
            <a:br>
              <a:rPr lang="en-US" dirty="0" smtClean="0"/>
            </a:br>
            <a:r>
              <a:rPr lang="en-US" sz="2000" b="1" dirty="0" smtClean="0">
                <a:solidFill>
                  <a:srgbClr val="7030A0"/>
                </a:solidFill>
              </a:rPr>
              <a:t>Replacement skills “buy time”</a:t>
            </a:r>
            <a:r>
              <a:rPr lang="en-US" sz="2000" dirty="0" smtClean="0"/>
              <a:t> while you </a:t>
            </a:r>
            <a:br>
              <a:rPr lang="en-US" sz="2000" dirty="0" smtClean="0"/>
            </a:br>
            <a:r>
              <a:rPr lang="en-US" sz="2000" dirty="0" smtClean="0"/>
              <a:t>build greater competency; they are not </a:t>
            </a:r>
            <a:br>
              <a:rPr lang="en-US" sz="2000" dirty="0" smtClean="0"/>
            </a:br>
            <a:r>
              <a:rPr lang="en-US" sz="2000" dirty="0" smtClean="0"/>
              <a:t>necessarily the “end point” where you want to </a:t>
            </a:r>
            <a:br>
              <a:rPr lang="en-US" sz="2000" dirty="0" smtClean="0"/>
            </a:br>
            <a:r>
              <a:rPr lang="en-US" sz="2000" dirty="0" smtClean="0"/>
              <a:t>be.  Replacement skills must serve the same </a:t>
            </a:r>
            <a:br>
              <a:rPr lang="en-US" sz="2000" dirty="0" smtClean="0"/>
            </a:br>
            <a:r>
              <a:rPr lang="en-US" sz="2000" dirty="0" smtClean="0"/>
              <a:t>FUNCTION as the target behavior to be effective.  Examples:</a:t>
            </a:r>
            <a:endParaRPr lang="en-US" sz="2000" dirty="0"/>
          </a:p>
        </p:txBody>
      </p:sp>
      <p:sp>
        <p:nvSpPr>
          <p:cNvPr id="4" name="Content Placeholder 3"/>
          <p:cNvSpPr>
            <a:spLocks noGrp="1"/>
          </p:cNvSpPr>
          <p:nvPr>
            <p:ph idx="1"/>
          </p:nvPr>
        </p:nvSpPr>
        <p:spPr>
          <a:xfrm>
            <a:off x="914400" y="3581400"/>
            <a:ext cx="7086600" cy="3581400"/>
          </a:xfrm>
        </p:spPr>
        <p:txBody>
          <a:bodyPr>
            <a:normAutofit/>
          </a:bodyPr>
          <a:lstStyle/>
          <a:p>
            <a:r>
              <a:rPr lang="en-US" dirty="0" smtClean="0"/>
              <a:t>Teach the student to communicate (ex:  “I’m done”) to replace throwing materials to </a:t>
            </a:r>
            <a:r>
              <a:rPr lang="en-US" u="sng" dirty="0" smtClean="0"/>
              <a:t>escape</a:t>
            </a:r>
            <a:r>
              <a:rPr lang="en-US" dirty="0" smtClean="0"/>
              <a:t> difficult work</a:t>
            </a:r>
          </a:p>
          <a:p>
            <a:r>
              <a:rPr lang="en-US" dirty="0" smtClean="0"/>
              <a:t>Teach the student to initiate social interactions (ex: “Play with me”) to replace teasing peers as a form of </a:t>
            </a:r>
            <a:r>
              <a:rPr lang="en-US" u="sng" dirty="0" smtClean="0"/>
              <a:t>attention</a:t>
            </a:r>
            <a:r>
              <a:rPr lang="en-US" dirty="0" smtClean="0"/>
              <a:t> seeking</a:t>
            </a:r>
          </a:p>
        </p:txBody>
      </p:sp>
    </p:spTree>
    <p:extLst>
      <p:ext uri="{BB962C8B-B14F-4D97-AF65-F5344CB8AC3E}">
        <p14:creationId xmlns:p14="http://schemas.microsoft.com/office/powerpoint/2010/main" val="2389155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r>
              <a:rPr lang="en-US" dirty="0" smtClean="0"/>
              <a:t>What would you recommend?</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9290471"/>
              </p:ext>
            </p:extLst>
          </p:nvPr>
        </p:nvGraphicFramePr>
        <p:xfrm>
          <a:off x="1042988" y="1600202"/>
          <a:ext cx="6777036" cy="4343396"/>
        </p:xfrm>
        <a:graphic>
          <a:graphicData uri="http://schemas.openxmlformats.org/drawingml/2006/table">
            <a:tbl>
              <a:tblPr firstRow="1" bandRow="1">
                <a:tableStyleId>{5C22544A-7EE6-4342-B048-85BDC9FD1C3A}</a:tableStyleId>
              </a:tblPr>
              <a:tblGrid>
                <a:gridCol w="2259012">
                  <a:extLst>
                    <a:ext uri="{9D8B030D-6E8A-4147-A177-3AD203B41FA5}">
                      <a16:colId xmlns:a16="http://schemas.microsoft.com/office/drawing/2014/main" val="20000"/>
                    </a:ext>
                  </a:extLst>
                </a:gridCol>
                <a:gridCol w="2259012">
                  <a:extLst>
                    <a:ext uri="{9D8B030D-6E8A-4147-A177-3AD203B41FA5}">
                      <a16:colId xmlns:a16="http://schemas.microsoft.com/office/drawing/2014/main" val="20001"/>
                    </a:ext>
                  </a:extLst>
                </a:gridCol>
                <a:gridCol w="2259012">
                  <a:extLst>
                    <a:ext uri="{9D8B030D-6E8A-4147-A177-3AD203B41FA5}">
                      <a16:colId xmlns:a16="http://schemas.microsoft.com/office/drawing/2014/main" val="20002"/>
                    </a:ext>
                  </a:extLst>
                </a:gridCol>
              </a:tblGrid>
              <a:tr h="970334">
                <a:tc>
                  <a:txBody>
                    <a:bodyPr/>
                    <a:lstStyle/>
                    <a:p>
                      <a:r>
                        <a:rPr lang="en-US" dirty="0" smtClean="0"/>
                        <a:t>Target behavior</a:t>
                      </a:r>
                      <a:endParaRPr lang="en-US" dirty="0"/>
                    </a:p>
                  </a:txBody>
                  <a:tcPr/>
                </a:tc>
                <a:tc>
                  <a:txBody>
                    <a:bodyPr/>
                    <a:lstStyle/>
                    <a:p>
                      <a:r>
                        <a:rPr lang="en-US" dirty="0" smtClean="0"/>
                        <a:t>Function</a:t>
                      </a:r>
                      <a:endParaRPr lang="en-US" dirty="0"/>
                    </a:p>
                  </a:txBody>
                  <a:tcPr/>
                </a:tc>
                <a:tc>
                  <a:txBody>
                    <a:bodyPr/>
                    <a:lstStyle/>
                    <a:p>
                      <a:r>
                        <a:rPr lang="en-US" dirty="0" smtClean="0"/>
                        <a:t>Replacement</a:t>
                      </a:r>
                      <a:r>
                        <a:rPr lang="en-US" baseline="0" dirty="0" smtClean="0"/>
                        <a:t> Behavior</a:t>
                      </a:r>
                      <a:endParaRPr lang="en-US" dirty="0"/>
                    </a:p>
                  </a:txBody>
                  <a:tcPr/>
                </a:tc>
                <a:extLst>
                  <a:ext uri="{0D108BD9-81ED-4DB2-BD59-A6C34878D82A}">
                    <a16:rowId xmlns:a16="http://schemas.microsoft.com/office/drawing/2014/main" val="10000"/>
                  </a:ext>
                </a:extLst>
              </a:tr>
              <a:tr h="562177">
                <a:tc>
                  <a:txBody>
                    <a:bodyPr/>
                    <a:lstStyle/>
                    <a:p>
                      <a:r>
                        <a:rPr lang="en-US" dirty="0" smtClean="0"/>
                        <a:t>Out of seat</a:t>
                      </a:r>
                      <a:endParaRPr lang="en-US" dirty="0"/>
                    </a:p>
                  </a:txBody>
                  <a:tcPr/>
                </a:tc>
                <a:tc>
                  <a:txBody>
                    <a:bodyPr/>
                    <a:lstStyle/>
                    <a:p>
                      <a:r>
                        <a:rPr lang="en-US" dirty="0" smtClean="0"/>
                        <a:t>Escape/Avoid</a:t>
                      </a:r>
                      <a:endParaRPr lang="en-US" dirty="0"/>
                    </a:p>
                  </a:txBody>
                  <a:tcPr/>
                </a:tc>
                <a:tc>
                  <a:txBody>
                    <a:bodyPr/>
                    <a:lstStyle/>
                    <a:p>
                      <a:endParaRPr lang="en-US" dirty="0"/>
                    </a:p>
                  </a:txBody>
                  <a:tcPr/>
                </a:tc>
                <a:extLst>
                  <a:ext uri="{0D108BD9-81ED-4DB2-BD59-A6C34878D82A}">
                    <a16:rowId xmlns:a16="http://schemas.microsoft.com/office/drawing/2014/main" val="10001"/>
                  </a:ext>
                </a:extLst>
              </a:tr>
              <a:tr h="562177">
                <a:tc>
                  <a:txBody>
                    <a:bodyPr/>
                    <a:lstStyle/>
                    <a:p>
                      <a:r>
                        <a:rPr lang="en-US" dirty="0" smtClean="0"/>
                        <a:t>Out of Seat</a:t>
                      </a:r>
                      <a:endParaRPr lang="en-US" dirty="0"/>
                    </a:p>
                  </a:txBody>
                  <a:tcPr/>
                </a:tc>
                <a:tc>
                  <a:txBody>
                    <a:bodyPr/>
                    <a:lstStyle/>
                    <a:p>
                      <a:r>
                        <a:rPr lang="en-US" dirty="0" smtClean="0"/>
                        <a:t>Sensory</a:t>
                      </a:r>
                      <a:endParaRPr lang="en-US" dirty="0"/>
                    </a:p>
                  </a:txBody>
                  <a:tcPr/>
                </a:tc>
                <a:tc>
                  <a:txBody>
                    <a:bodyPr/>
                    <a:lstStyle/>
                    <a:p>
                      <a:endParaRPr lang="en-US" dirty="0"/>
                    </a:p>
                  </a:txBody>
                  <a:tcPr/>
                </a:tc>
                <a:extLst>
                  <a:ext uri="{0D108BD9-81ED-4DB2-BD59-A6C34878D82A}">
                    <a16:rowId xmlns:a16="http://schemas.microsoft.com/office/drawing/2014/main" val="10002"/>
                  </a:ext>
                </a:extLst>
              </a:tr>
              <a:tr h="562177">
                <a:tc>
                  <a:txBody>
                    <a:bodyPr/>
                    <a:lstStyle/>
                    <a:p>
                      <a:r>
                        <a:rPr lang="en-US" dirty="0" smtClean="0"/>
                        <a:t>Calling Out</a:t>
                      </a:r>
                      <a:endParaRPr lang="en-US" dirty="0"/>
                    </a:p>
                  </a:txBody>
                  <a:tcPr/>
                </a:tc>
                <a:tc>
                  <a:txBody>
                    <a:bodyPr/>
                    <a:lstStyle/>
                    <a:p>
                      <a:r>
                        <a:rPr lang="en-US" dirty="0" smtClean="0"/>
                        <a:t>Attention</a:t>
                      </a:r>
                      <a:endParaRPr lang="en-US" dirty="0"/>
                    </a:p>
                  </a:txBody>
                  <a:tcPr/>
                </a:tc>
                <a:tc>
                  <a:txBody>
                    <a:bodyPr/>
                    <a:lstStyle/>
                    <a:p>
                      <a:endParaRPr lang="en-US" dirty="0"/>
                    </a:p>
                  </a:txBody>
                  <a:tcPr/>
                </a:tc>
                <a:extLst>
                  <a:ext uri="{0D108BD9-81ED-4DB2-BD59-A6C34878D82A}">
                    <a16:rowId xmlns:a16="http://schemas.microsoft.com/office/drawing/2014/main" val="10003"/>
                  </a:ext>
                </a:extLst>
              </a:tr>
              <a:tr h="562177">
                <a:tc>
                  <a:txBody>
                    <a:bodyPr/>
                    <a:lstStyle/>
                    <a:p>
                      <a:r>
                        <a:rPr lang="en-US" dirty="0" smtClean="0"/>
                        <a:t>Calling Out</a:t>
                      </a:r>
                      <a:endParaRPr lang="en-US" dirty="0"/>
                    </a:p>
                  </a:txBody>
                  <a:tcPr/>
                </a:tc>
                <a:tc>
                  <a:txBody>
                    <a:bodyPr/>
                    <a:lstStyle/>
                    <a:p>
                      <a:r>
                        <a:rPr lang="en-US" dirty="0" smtClean="0"/>
                        <a:t>Escape/Avoid</a:t>
                      </a:r>
                      <a:endParaRPr lang="en-US" dirty="0"/>
                    </a:p>
                  </a:txBody>
                  <a:tcPr/>
                </a:tc>
                <a:tc>
                  <a:txBody>
                    <a:bodyPr/>
                    <a:lstStyle/>
                    <a:p>
                      <a:endParaRPr lang="en-US" dirty="0"/>
                    </a:p>
                  </a:txBody>
                  <a:tcPr/>
                </a:tc>
                <a:extLst>
                  <a:ext uri="{0D108BD9-81ED-4DB2-BD59-A6C34878D82A}">
                    <a16:rowId xmlns:a16="http://schemas.microsoft.com/office/drawing/2014/main" val="10004"/>
                  </a:ext>
                </a:extLst>
              </a:tr>
              <a:tr h="562177">
                <a:tc>
                  <a:txBody>
                    <a:bodyPr/>
                    <a:lstStyle/>
                    <a:p>
                      <a:r>
                        <a:rPr lang="en-US" dirty="0" smtClean="0"/>
                        <a:t>Kicking</a:t>
                      </a:r>
                      <a:endParaRPr lang="en-US" dirty="0"/>
                    </a:p>
                  </a:txBody>
                  <a:tcPr/>
                </a:tc>
                <a:tc>
                  <a:txBody>
                    <a:bodyPr/>
                    <a:lstStyle/>
                    <a:p>
                      <a:r>
                        <a:rPr lang="en-US" dirty="0" smtClean="0"/>
                        <a:t>Escape/Avoid</a:t>
                      </a:r>
                      <a:endParaRPr lang="en-US" dirty="0"/>
                    </a:p>
                  </a:txBody>
                  <a:tcPr/>
                </a:tc>
                <a:tc>
                  <a:txBody>
                    <a:bodyPr/>
                    <a:lstStyle/>
                    <a:p>
                      <a:endParaRPr lang="en-US" dirty="0"/>
                    </a:p>
                  </a:txBody>
                  <a:tcPr/>
                </a:tc>
                <a:extLst>
                  <a:ext uri="{0D108BD9-81ED-4DB2-BD59-A6C34878D82A}">
                    <a16:rowId xmlns:a16="http://schemas.microsoft.com/office/drawing/2014/main" val="10005"/>
                  </a:ext>
                </a:extLst>
              </a:tr>
              <a:tr h="562177">
                <a:tc>
                  <a:txBody>
                    <a:bodyPr/>
                    <a:lstStyle/>
                    <a:p>
                      <a:r>
                        <a:rPr lang="en-US" dirty="0" smtClean="0"/>
                        <a:t>Kicking</a:t>
                      </a:r>
                      <a:endParaRPr lang="en-US" dirty="0"/>
                    </a:p>
                  </a:txBody>
                  <a:tcPr/>
                </a:tc>
                <a:tc>
                  <a:txBody>
                    <a:bodyPr/>
                    <a:lstStyle/>
                    <a:p>
                      <a:r>
                        <a:rPr lang="en-US" dirty="0" smtClean="0"/>
                        <a:t>Attention</a:t>
                      </a:r>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04008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405744" cy="1219200"/>
          </a:xfrm>
        </p:spPr>
        <p:txBody>
          <a:bodyPr>
            <a:normAutofit fontScale="90000"/>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GENERAL SKILLS</a:t>
            </a:r>
            <a:br>
              <a:rPr lang="en-US" sz="3200" dirty="0" smtClean="0"/>
            </a:br>
            <a:r>
              <a:rPr lang="en-US" sz="2000" dirty="0" smtClean="0"/>
              <a:t>General Skills </a:t>
            </a:r>
            <a:r>
              <a:rPr lang="en-US" sz="2000" dirty="0" smtClean="0">
                <a:solidFill>
                  <a:srgbClr val="7030A0"/>
                </a:solidFill>
              </a:rPr>
              <a:t>expand competence so students have more ways to respond to problem situations</a:t>
            </a:r>
            <a:r>
              <a:rPr lang="en-US" sz="2000" dirty="0" smtClean="0"/>
              <a:t> and can prevent them from occurring.  Your choices should be determined by what you have learned through assessment of the child’s skill strengths and deficits.  Examples:</a:t>
            </a:r>
            <a:endParaRPr lang="en-US" sz="3200" dirty="0"/>
          </a:p>
        </p:txBody>
      </p:sp>
      <p:sp>
        <p:nvSpPr>
          <p:cNvPr id="3" name="Content Placeholder 2"/>
          <p:cNvSpPr>
            <a:spLocks noGrp="1"/>
          </p:cNvSpPr>
          <p:nvPr>
            <p:ph idx="1"/>
          </p:nvPr>
        </p:nvSpPr>
        <p:spPr>
          <a:xfrm>
            <a:off x="838200" y="2514600"/>
            <a:ext cx="7391400" cy="3733800"/>
          </a:xfrm>
        </p:spPr>
        <p:txBody>
          <a:bodyPr>
            <a:normAutofit fontScale="77500" lnSpcReduction="20000"/>
          </a:bodyPr>
          <a:lstStyle/>
          <a:p>
            <a:r>
              <a:rPr lang="en-US" b="1" dirty="0" smtClean="0"/>
              <a:t>Problem solving </a:t>
            </a:r>
            <a:r>
              <a:rPr lang="en-US" dirty="0" smtClean="0">
                <a:solidFill>
                  <a:schemeClr val="bg1">
                    <a:lumMod val="50000"/>
                  </a:schemeClr>
                </a:solidFill>
              </a:rPr>
              <a:t>– </a:t>
            </a:r>
            <a:r>
              <a:rPr lang="en-US" sz="2300" dirty="0" smtClean="0">
                <a:solidFill>
                  <a:schemeClr val="bg1">
                    <a:lumMod val="50000"/>
                  </a:schemeClr>
                </a:solidFill>
              </a:rPr>
              <a:t>ex: negotiation, turn taking, sharing, “rock paper scissor” </a:t>
            </a:r>
          </a:p>
          <a:p>
            <a:r>
              <a:rPr lang="en-US" b="1" dirty="0" smtClean="0"/>
              <a:t>Self-management</a:t>
            </a:r>
            <a:r>
              <a:rPr lang="en-US" dirty="0" smtClean="0"/>
              <a:t> </a:t>
            </a:r>
            <a:r>
              <a:rPr lang="en-US" sz="2300" dirty="0" smtClean="0">
                <a:solidFill>
                  <a:schemeClr val="bg1">
                    <a:lumMod val="50000"/>
                  </a:schemeClr>
                </a:solidFill>
              </a:rPr>
              <a:t>– ex:  feelings identification, strategies to change feelings, teach concept of “self-control”, teach concept of “accept the outcome”</a:t>
            </a:r>
          </a:p>
          <a:p>
            <a:r>
              <a:rPr lang="en-US" b="1" dirty="0" smtClean="0"/>
              <a:t>Choice making </a:t>
            </a:r>
            <a:r>
              <a:rPr lang="en-US" sz="2300" dirty="0" smtClean="0">
                <a:solidFill>
                  <a:schemeClr val="bg1">
                    <a:lumMod val="50000"/>
                  </a:schemeClr>
                </a:solidFill>
              </a:rPr>
              <a:t>– ex:  what is a choice and what steps does choice making require?, evaluate choices in light of consequences</a:t>
            </a:r>
          </a:p>
          <a:p>
            <a:r>
              <a:rPr lang="en-US" b="1" dirty="0" smtClean="0"/>
              <a:t>Communicatio</a:t>
            </a:r>
            <a:r>
              <a:rPr lang="en-US" dirty="0" smtClean="0"/>
              <a:t>n </a:t>
            </a:r>
            <a:r>
              <a:rPr lang="en-US" sz="2300" dirty="0" smtClean="0">
                <a:solidFill>
                  <a:schemeClr val="bg1">
                    <a:lumMod val="50000"/>
                  </a:schemeClr>
                </a:solidFill>
              </a:rPr>
              <a:t>– ex: teach awareness of tone of voice, facial expression, personal space, greetings</a:t>
            </a:r>
          </a:p>
          <a:p>
            <a:r>
              <a:rPr lang="en-US" b="1" dirty="0" smtClean="0"/>
              <a:t>Social Interaction </a:t>
            </a:r>
            <a:r>
              <a:rPr lang="en-US" sz="2300" dirty="0" smtClean="0">
                <a:solidFill>
                  <a:schemeClr val="bg1">
                    <a:lumMod val="50000"/>
                  </a:schemeClr>
                </a:solidFill>
              </a:rPr>
              <a:t>– ex: make eye contact, use a friend’s name, conversational turn-taking, ways to initiate conversation</a:t>
            </a:r>
          </a:p>
          <a:p>
            <a:r>
              <a:rPr lang="en-US" b="1" dirty="0" smtClean="0"/>
              <a:t>Academics</a:t>
            </a:r>
            <a:r>
              <a:rPr lang="en-US" dirty="0" smtClean="0"/>
              <a:t> </a:t>
            </a:r>
            <a:endParaRPr lang="en-US" dirty="0"/>
          </a:p>
        </p:txBody>
      </p:sp>
    </p:spTree>
    <p:extLst>
      <p:ext uri="{BB962C8B-B14F-4D97-AF65-F5344CB8AC3E}">
        <p14:creationId xmlns:p14="http://schemas.microsoft.com/office/powerpoint/2010/main" val="2839008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COPING SKILLS</a:t>
            </a:r>
            <a:br>
              <a:rPr lang="en-US" sz="2800" dirty="0" smtClean="0"/>
            </a:br>
            <a:r>
              <a:rPr lang="en-US" sz="1800" dirty="0" smtClean="0"/>
              <a:t>When a problem situation cannot or should not be avoided students need to learn how to cope with difficult situations and reasonable delays.  Examples:</a:t>
            </a:r>
            <a:endParaRPr lang="en-US" sz="1800" dirty="0"/>
          </a:p>
        </p:txBody>
      </p:sp>
      <p:sp>
        <p:nvSpPr>
          <p:cNvPr id="3" name="Content Placeholder 2"/>
          <p:cNvSpPr>
            <a:spLocks noGrp="1"/>
          </p:cNvSpPr>
          <p:nvPr>
            <p:ph idx="1"/>
          </p:nvPr>
        </p:nvSpPr>
        <p:spPr/>
        <p:txBody>
          <a:bodyPr>
            <a:normAutofit lnSpcReduction="10000"/>
          </a:bodyPr>
          <a:lstStyle/>
          <a:p>
            <a:r>
              <a:rPr lang="en-US" b="1" dirty="0" smtClean="0"/>
              <a:t>Anger management strategies </a:t>
            </a:r>
            <a:r>
              <a:rPr lang="en-US" dirty="0" smtClean="0">
                <a:solidFill>
                  <a:schemeClr val="bg1">
                    <a:lumMod val="50000"/>
                  </a:schemeClr>
                </a:solidFill>
              </a:rPr>
              <a:t>(ex: self-talk, cognitive restructuring, use of humor)</a:t>
            </a:r>
          </a:p>
          <a:p>
            <a:r>
              <a:rPr lang="en-US" b="1" dirty="0" smtClean="0"/>
              <a:t>Strategies for increasing frustration tolerance</a:t>
            </a:r>
            <a:r>
              <a:rPr lang="en-US" dirty="0" smtClean="0"/>
              <a:t> </a:t>
            </a:r>
            <a:r>
              <a:rPr lang="en-US" dirty="0" smtClean="0">
                <a:solidFill>
                  <a:schemeClr val="bg1">
                    <a:lumMod val="50000"/>
                  </a:schemeClr>
                </a:solidFill>
              </a:rPr>
              <a:t>(ex: accepting “no”, losing calmly)</a:t>
            </a:r>
          </a:p>
          <a:p>
            <a:r>
              <a:rPr lang="en-US" b="1" dirty="0" smtClean="0"/>
              <a:t>Relaxation skills</a:t>
            </a:r>
            <a:r>
              <a:rPr lang="en-US" dirty="0" smtClean="0">
                <a:solidFill>
                  <a:schemeClr val="bg1">
                    <a:lumMod val="50000"/>
                  </a:schemeClr>
                </a:solidFill>
              </a:rPr>
              <a:t>(ex: deep breathing, visualization)</a:t>
            </a:r>
          </a:p>
          <a:p>
            <a:r>
              <a:rPr lang="en-US" b="1" dirty="0" smtClean="0"/>
              <a:t>How to persist through a difficult activity </a:t>
            </a:r>
            <a:r>
              <a:rPr lang="en-US" dirty="0" smtClean="0">
                <a:solidFill>
                  <a:schemeClr val="bg1">
                    <a:lumMod val="50000"/>
                  </a:schemeClr>
                </a:solidFill>
              </a:rPr>
              <a:t>(ex: set incremental goals)</a:t>
            </a:r>
            <a:endParaRPr lang="en-US" dirty="0">
              <a:solidFill>
                <a:schemeClr val="bg1">
                  <a:lumMod val="50000"/>
                </a:schemeClr>
              </a:solidFill>
            </a:endParaRPr>
          </a:p>
        </p:txBody>
      </p:sp>
    </p:spTree>
    <p:extLst>
      <p:ext uri="{BB962C8B-B14F-4D97-AF65-F5344CB8AC3E}">
        <p14:creationId xmlns:p14="http://schemas.microsoft.com/office/powerpoint/2010/main" val="3526205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685800"/>
            <a:ext cx="7024744" cy="1143000"/>
          </a:xfrm>
        </p:spPr>
        <p:txBody>
          <a:bodyPr>
            <a:normAutofit fontScale="90000"/>
          </a:bodyPr>
          <a:lstStyle/>
          <a:p>
            <a:r>
              <a:rPr lang="en-US" sz="2800" dirty="0" smtClean="0"/>
              <a:t>Considerations in teaching new behaviors…</a:t>
            </a:r>
            <a:br>
              <a:rPr lang="en-US" sz="2800" dirty="0" smtClean="0"/>
            </a:br>
            <a:r>
              <a:rPr lang="en-US" sz="2800" dirty="0" smtClean="0"/>
              <a:t/>
            </a:r>
            <a:br>
              <a:rPr lang="en-US" sz="2800" dirty="0" smtClean="0"/>
            </a:br>
            <a:endParaRPr lang="en-US" sz="2800" dirty="0"/>
          </a:p>
        </p:txBody>
      </p:sp>
      <p:sp>
        <p:nvSpPr>
          <p:cNvPr id="5" name="Content Placeholder 4"/>
          <p:cNvSpPr>
            <a:spLocks noGrp="1"/>
          </p:cNvSpPr>
          <p:nvPr>
            <p:ph idx="1"/>
          </p:nvPr>
        </p:nvSpPr>
        <p:spPr>
          <a:xfrm>
            <a:off x="762000" y="1295400"/>
            <a:ext cx="7543800" cy="4876800"/>
          </a:xfrm>
        </p:spPr>
        <p:txBody>
          <a:bodyPr>
            <a:normAutofit fontScale="70000" lnSpcReduction="20000"/>
          </a:bodyPr>
          <a:lstStyle/>
          <a:p>
            <a:r>
              <a:rPr lang="en-US" dirty="0" smtClean="0"/>
              <a:t>Teach new behaviors </a:t>
            </a:r>
            <a:r>
              <a:rPr lang="en-US" dirty="0" smtClean="0">
                <a:solidFill>
                  <a:srgbClr val="FF0000"/>
                </a:solidFill>
              </a:rPr>
              <a:t>BEFORE </a:t>
            </a:r>
            <a:r>
              <a:rPr lang="en-US" dirty="0" smtClean="0"/>
              <a:t>target behaviors occur.  </a:t>
            </a:r>
            <a:r>
              <a:rPr lang="en-US" b="1" dirty="0" smtClean="0"/>
              <a:t>During or immediately after a problem behavior occurs is often the wrong time to teach a new skill.</a:t>
            </a:r>
          </a:p>
          <a:p>
            <a:r>
              <a:rPr lang="en-US" dirty="0" smtClean="0"/>
              <a:t>Provide opportunities to practice the new skill using rehearsal in simulated or actual settings</a:t>
            </a:r>
          </a:p>
          <a:p>
            <a:r>
              <a:rPr lang="en-US" dirty="0" smtClean="0"/>
              <a:t>Think of ways to make this skill as accessible as possible to the child – use scripting, pre-sets, role-plays, visual cue cards, social stories, videos, make a game of it, tell stories, read books, sing songs,  </a:t>
            </a:r>
            <a:r>
              <a:rPr lang="en-US" u="sng" dirty="0" smtClean="0">
                <a:solidFill>
                  <a:srgbClr val="FF0000"/>
                </a:solidFill>
              </a:rPr>
              <a:t>REPEAT</a:t>
            </a:r>
            <a:r>
              <a:rPr lang="en-US" dirty="0" smtClean="0">
                <a:solidFill>
                  <a:srgbClr val="FF0000"/>
                </a:solidFill>
              </a:rPr>
              <a:t>-</a:t>
            </a:r>
            <a:r>
              <a:rPr lang="en-US" u="sng" dirty="0" smtClean="0">
                <a:solidFill>
                  <a:srgbClr val="FF0000"/>
                </a:solidFill>
              </a:rPr>
              <a:t>REPEAT</a:t>
            </a:r>
            <a:r>
              <a:rPr lang="en-US" dirty="0" smtClean="0">
                <a:solidFill>
                  <a:srgbClr val="FF0000"/>
                </a:solidFill>
              </a:rPr>
              <a:t>-</a:t>
            </a:r>
            <a:r>
              <a:rPr lang="en-US" u="sng" dirty="0" smtClean="0">
                <a:solidFill>
                  <a:srgbClr val="FF0000"/>
                </a:solidFill>
              </a:rPr>
              <a:t>REPEAT</a:t>
            </a:r>
            <a:r>
              <a:rPr lang="en-US" dirty="0" smtClean="0"/>
              <a:t>!, etc.</a:t>
            </a:r>
          </a:p>
          <a:p>
            <a:r>
              <a:rPr lang="en-US" dirty="0"/>
              <a:t>U</a:t>
            </a:r>
            <a:r>
              <a:rPr lang="en-US" dirty="0" smtClean="0"/>
              <a:t>se incentives and rewards when the student is able to demonstrate the new skill in situ, chart results with the student to concretize their successes</a:t>
            </a:r>
          </a:p>
          <a:p>
            <a:r>
              <a:rPr lang="en-US" dirty="0" smtClean="0"/>
              <a:t>Systematic desensitization can be useful in teaching new coping skills in which the student is gradually exposed to situations she finds undesirable (EX:  loud unexpected noises)</a:t>
            </a:r>
          </a:p>
          <a:p>
            <a:r>
              <a:rPr lang="en-US" dirty="0" smtClean="0"/>
              <a:t>Use antecedent modifications wherever possible to lessen the unpleasantness of the situation as the child learns new coping skills (“rig” the game!)</a:t>
            </a:r>
          </a:p>
          <a:p>
            <a:r>
              <a:rPr lang="en-US" dirty="0" smtClean="0"/>
              <a:t>Generalize into actual setting</a:t>
            </a:r>
          </a:p>
        </p:txBody>
      </p:sp>
    </p:spTree>
    <p:extLst>
      <p:ext uri="{BB962C8B-B14F-4D97-AF65-F5344CB8AC3E}">
        <p14:creationId xmlns:p14="http://schemas.microsoft.com/office/powerpoint/2010/main" val="2394822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Resources for teaching new skills…the sky’s the limit!!!</a:t>
            </a:r>
            <a:endParaRPr lang="en-US" dirty="0"/>
          </a:p>
        </p:txBody>
      </p:sp>
      <p:sp>
        <p:nvSpPr>
          <p:cNvPr id="5" name="Content Placeholder 4"/>
          <p:cNvSpPr>
            <a:spLocks noGrp="1"/>
          </p:cNvSpPr>
          <p:nvPr>
            <p:ph idx="1"/>
          </p:nvPr>
        </p:nvSpPr>
        <p:spPr/>
        <p:txBody>
          <a:bodyPr/>
          <a:lstStyle/>
          <a:p>
            <a:r>
              <a:rPr lang="en-US" dirty="0" smtClean="0"/>
              <a:t>Create your own – Sue Hodom, Queen of the Visual Cue Card!</a:t>
            </a:r>
          </a:p>
          <a:p>
            <a:r>
              <a:rPr lang="en-US" dirty="0" smtClean="0"/>
              <a:t>Beg borrow or steal – the Internet, a poor clinicians paradise!</a:t>
            </a:r>
          </a:p>
          <a:p>
            <a:r>
              <a:rPr lang="en-US" dirty="0" smtClean="0"/>
              <a:t>Use the computer – Power Point, Word, Clip Art, Excel, Board Maker</a:t>
            </a:r>
            <a:endParaRPr lang="en-US" dirty="0"/>
          </a:p>
          <a:p>
            <a:r>
              <a:rPr lang="en-US" dirty="0" smtClean="0"/>
              <a:t>Use  multi-sensory strategies – see it, say it, hear it, do it</a:t>
            </a:r>
          </a:p>
          <a:p>
            <a:endParaRPr lang="en-US" dirty="0" smtClean="0"/>
          </a:p>
          <a:p>
            <a:endParaRPr lang="en-US" dirty="0"/>
          </a:p>
        </p:txBody>
      </p:sp>
    </p:spTree>
    <p:extLst>
      <p:ext uri="{BB962C8B-B14F-4D97-AF65-F5344CB8AC3E}">
        <p14:creationId xmlns:p14="http://schemas.microsoft.com/office/powerpoint/2010/main" val="1756998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572536"/>
          </a:xfrm>
        </p:spPr>
        <p:txBody>
          <a:bodyPr>
            <a:normAutofit fontScale="90000"/>
          </a:bodyPr>
          <a:lstStyle/>
          <a:p>
            <a:r>
              <a:rPr lang="en-US" dirty="0" smtClean="0"/>
              <a:t>Some quick links…</a:t>
            </a:r>
            <a:endParaRPr lang="en-US" dirty="0"/>
          </a:p>
        </p:txBody>
      </p:sp>
      <p:sp>
        <p:nvSpPr>
          <p:cNvPr id="5" name="Content Placeholder 4"/>
          <p:cNvSpPr>
            <a:spLocks noGrp="1"/>
          </p:cNvSpPr>
          <p:nvPr>
            <p:ph idx="1"/>
          </p:nvPr>
        </p:nvSpPr>
        <p:spPr>
          <a:xfrm>
            <a:off x="1043492" y="1600200"/>
            <a:ext cx="7262308" cy="4648200"/>
          </a:xfrm>
        </p:spPr>
        <p:txBody>
          <a:bodyPr>
            <a:normAutofit/>
          </a:bodyPr>
          <a:lstStyle/>
          <a:p>
            <a:r>
              <a:rPr lang="en-US" dirty="0" smtClean="0">
                <a:hlinkClick r:id="rId2"/>
              </a:rPr>
              <a:t>http://www.youtube.com/user/TDSocialSkills</a:t>
            </a:r>
            <a:endParaRPr lang="en-US" dirty="0" smtClean="0"/>
          </a:p>
          <a:p>
            <a:r>
              <a:rPr lang="en-US" dirty="0" smtClean="0">
                <a:hlinkClick r:id="rId3"/>
              </a:rPr>
              <a:t>http://www.youtube.com/user/ATStrategies?feature=watch</a:t>
            </a:r>
            <a:endParaRPr lang="en-US" dirty="0" smtClean="0"/>
          </a:p>
          <a:p>
            <a:r>
              <a:rPr lang="en-US" dirty="0" smtClean="0">
                <a:hlinkClick r:id="rId4"/>
              </a:rPr>
              <a:t>http://jillkuzma.wordpress.com/</a:t>
            </a:r>
            <a:endParaRPr lang="en-US" dirty="0" smtClean="0"/>
          </a:p>
          <a:p>
            <a:r>
              <a:rPr lang="en-US" dirty="0" smtClean="0">
                <a:hlinkClick r:id="rId5"/>
              </a:rPr>
              <a:t>http</a:t>
            </a:r>
            <a:r>
              <a:rPr lang="en-US" dirty="0">
                <a:hlinkClick r:id="rId5"/>
              </a:rPr>
              <a:t>://www.online-stopwatch.com/classroom-timers</a:t>
            </a:r>
            <a:r>
              <a:rPr lang="en-US" dirty="0" smtClean="0">
                <a:hlinkClick r:id="rId5"/>
              </a:rPr>
              <a:t>/</a:t>
            </a:r>
            <a:endParaRPr lang="en-US" dirty="0" smtClean="0"/>
          </a:p>
          <a:p>
            <a:r>
              <a:rPr lang="en-US" dirty="0" smtClean="0"/>
              <a:t>Pinterest – Great resource</a:t>
            </a:r>
          </a:p>
          <a:p>
            <a:r>
              <a:rPr lang="en-US" dirty="0" smtClean="0"/>
              <a:t>See the district website for more links!</a:t>
            </a:r>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04881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a:t>
            </a:r>
            <a:endParaRPr lang="en-US" dirty="0"/>
          </a:p>
        </p:txBody>
      </p:sp>
      <p:sp>
        <p:nvSpPr>
          <p:cNvPr id="3" name="Content Placeholder 2"/>
          <p:cNvSpPr>
            <a:spLocks noGrp="1"/>
          </p:cNvSpPr>
          <p:nvPr>
            <p:ph idx="1"/>
          </p:nvPr>
        </p:nvSpPr>
        <p:spPr/>
        <p:txBody>
          <a:bodyPr/>
          <a:lstStyle/>
          <a:p>
            <a:r>
              <a:rPr lang="en-US" dirty="0" smtClean="0"/>
              <a:t>What happens after the target behavior?</a:t>
            </a:r>
          </a:p>
          <a:p>
            <a:r>
              <a:rPr lang="en-US" dirty="0" smtClean="0"/>
              <a:t>What is maintaining the behavior?</a:t>
            </a:r>
          </a:p>
          <a:p>
            <a:r>
              <a:rPr lang="en-US" dirty="0" smtClean="0"/>
              <a:t>What is the function?</a:t>
            </a:r>
            <a:endParaRPr lang="en-US" dirty="0"/>
          </a:p>
        </p:txBody>
      </p:sp>
    </p:spTree>
    <p:extLst>
      <p:ext uri="{BB962C8B-B14F-4D97-AF65-F5344CB8AC3E}">
        <p14:creationId xmlns:p14="http://schemas.microsoft.com/office/powerpoint/2010/main" val="1929952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lstStyle/>
          <a:p>
            <a:r>
              <a:rPr lang="en-US" dirty="0" smtClean="0"/>
              <a:t>How should staff </a:t>
            </a:r>
            <a:r>
              <a:rPr lang="en-US" b="1" dirty="0" smtClean="0"/>
              <a:t>react</a:t>
            </a:r>
            <a:r>
              <a:rPr lang="en-US" dirty="0" smtClean="0"/>
              <a:t> when the student engages in the target behavior?</a:t>
            </a:r>
          </a:p>
          <a:p>
            <a:r>
              <a:rPr lang="en-US" dirty="0" smtClean="0"/>
              <a:t>How should staff </a:t>
            </a:r>
            <a:r>
              <a:rPr lang="en-US" b="1" dirty="0" smtClean="0"/>
              <a:t>react</a:t>
            </a:r>
            <a:r>
              <a:rPr lang="en-US" dirty="0" smtClean="0"/>
              <a:t> when the student engages in the replacement behavior?</a:t>
            </a:r>
            <a:endParaRPr lang="en-US" dirty="0"/>
          </a:p>
        </p:txBody>
      </p:sp>
    </p:spTree>
    <p:extLst>
      <p:ext uri="{BB962C8B-B14F-4D97-AF65-F5344CB8AC3E}">
        <p14:creationId xmlns:p14="http://schemas.microsoft.com/office/powerpoint/2010/main" val="13623962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lstStyle/>
          <a:p>
            <a:r>
              <a:rPr lang="en-US" b="1" dirty="0" smtClean="0"/>
              <a:t>Increase use of replacement behavior</a:t>
            </a:r>
          </a:p>
          <a:p>
            <a:pPr lvl="1"/>
            <a:r>
              <a:rPr lang="en-US" dirty="0" smtClean="0"/>
              <a:t>Respond immediately and consistently</a:t>
            </a:r>
          </a:p>
          <a:p>
            <a:pPr lvl="1"/>
            <a:r>
              <a:rPr lang="en-US" dirty="0" smtClean="0"/>
              <a:t>Reinforce the replacement behavior using verbal/non-verbal praise, reward program, etc.</a:t>
            </a:r>
            <a:endParaRPr lang="en-US" dirty="0"/>
          </a:p>
        </p:txBody>
      </p:sp>
    </p:spTree>
    <p:extLst>
      <p:ext uri="{BB962C8B-B14F-4D97-AF65-F5344CB8AC3E}">
        <p14:creationId xmlns:p14="http://schemas.microsoft.com/office/powerpoint/2010/main" val="404035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dirty="0" smtClean="0"/>
              <a:t>Behavior Intervention Plans</a:t>
            </a:r>
            <a:endParaRPr lang="en-US" dirty="0"/>
          </a:p>
        </p:txBody>
      </p:sp>
      <p:sp>
        <p:nvSpPr>
          <p:cNvPr id="3" name="Content Placeholder 2"/>
          <p:cNvSpPr>
            <a:spLocks noGrp="1"/>
          </p:cNvSpPr>
          <p:nvPr>
            <p:ph idx="1"/>
          </p:nvPr>
        </p:nvSpPr>
        <p:spPr>
          <a:xfrm>
            <a:off x="762000" y="1676400"/>
            <a:ext cx="7620000" cy="4419600"/>
          </a:xfrm>
        </p:spPr>
        <p:txBody>
          <a:bodyPr>
            <a:normAutofit/>
          </a:bodyPr>
          <a:lstStyle/>
          <a:p>
            <a:r>
              <a:rPr lang="en-US" sz="2800" dirty="0" smtClean="0"/>
              <a:t>Based on a current functional behavior assessment.  </a:t>
            </a:r>
          </a:p>
          <a:p>
            <a:r>
              <a:rPr lang="en-US" sz="2800" dirty="0" smtClean="0">
                <a:solidFill>
                  <a:srgbClr val="FF0000"/>
                </a:solidFill>
              </a:rPr>
              <a:t>The target behavior must be current and relevant.</a:t>
            </a:r>
          </a:p>
          <a:p>
            <a:r>
              <a:rPr lang="en-US" sz="2800" dirty="0"/>
              <a:t>D</a:t>
            </a:r>
            <a:r>
              <a:rPr lang="en-US" sz="2800" dirty="0" smtClean="0"/>
              <a:t>eveloped to:</a:t>
            </a:r>
          </a:p>
          <a:p>
            <a:pPr lvl="1"/>
            <a:r>
              <a:rPr lang="en-US" sz="2800" dirty="0" smtClean="0"/>
              <a:t> decrease an inappropriate behavior (target behavior) and</a:t>
            </a:r>
          </a:p>
          <a:p>
            <a:pPr lvl="1"/>
            <a:r>
              <a:rPr lang="en-US" sz="2800" dirty="0" smtClean="0"/>
              <a:t> increase an appropriate behavior (replacement behavior).</a:t>
            </a:r>
            <a:endParaRPr lang="en-US" sz="2800" dirty="0"/>
          </a:p>
        </p:txBody>
      </p:sp>
    </p:spTree>
    <p:extLst>
      <p:ext uri="{BB962C8B-B14F-4D97-AF65-F5344CB8AC3E}">
        <p14:creationId xmlns:p14="http://schemas.microsoft.com/office/powerpoint/2010/main" val="5521574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lstStyle/>
          <a:p>
            <a:r>
              <a:rPr lang="en-US" b="1" dirty="0" smtClean="0"/>
              <a:t>Differential Reinforcement</a:t>
            </a:r>
          </a:p>
          <a:p>
            <a:pPr lvl="1"/>
            <a:r>
              <a:rPr lang="en-US" dirty="0" smtClean="0"/>
              <a:t>Reinforce alternative (replacement) behavior</a:t>
            </a:r>
          </a:p>
          <a:p>
            <a:pPr lvl="1"/>
            <a:r>
              <a:rPr lang="en-US" dirty="0" smtClean="0"/>
              <a:t>Reinforce incompatible behavior</a:t>
            </a:r>
          </a:p>
          <a:p>
            <a:pPr lvl="2"/>
            <a:r>
              <a:rPr lang="en-US" dirty="0" smtClean="0"/>
              <a:t>If the student is engaging in the incompatible behavior, he/she cannot engage in the target behavior</a:t>
            </a:r>
            <a:endParaRPr lang="en-US" dirty="0"/>
          </a:p>
        </p:txBody>
      </p:sp>
    </p:spTree>
    <p:extLst>
      <p:ext uri="{BB962C8B-B14F-4D97-AF65-F5344CB8AC3E}">
        <p14:creationId xmlns:p14="http://schemas.microsoft.com/office/powerpoint/2010/main" val="2088226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Decrease outcomes of the target behavior</a:t>
            </a:r>
          </a:p>
          <a:p>
            <a:pPr lvl="1"/>
            <a:r>
              <a:rPr lang="en-US" dirty="0" smtClean="0"/>
              <a:t>Redirection to another activity, prompt him/her to engage in replacement behavior or incompatible behavior</a:t>
            </a:r>
          </a:p>
          <a:p>
            <a:pPr lvl="1"/>
            <a:r>
              <a:rPr lang="en-US" dirty="0" smtClean="0"/>
              <a:t>Be careful not to reinforce the target behavior</a:t>
            </a:r>
          </a:p>
          <a:p>
            <a:pPr lvl="2"/>
            <a:r>
              <a:rPr lang="en-US" dirty="0" smtClean="0"/>
              <a:t>For example: If the child is engaging in a behavior to escape the classroom, do not remove him/her from the classroom setting after the target behavior occurs</a:t>
            </a:r>
          </a:p>
          <a:p>
            <a:pPr lvl="2"/>
            <a:r>
              <a:rPr lang="en-US" dirty="0" smtClean="0"/>
              <a:t>For example: If the child is engaging in a behavior to obtain adult attention, do not provide him/her adult attention after the target behavior occurs</a:t>
            </a:r>
            <a:endParaRPr lang="en-US" dirty="0"/>
          </a:p>
        </p:txBody>
      </p:sp>
    </p:spTree>
    <p:extLst>
      <p:ext uri="{BB962C8B-B14F-4D97-AF65-F5344CB8AC3E}">
        <p14:creationId xmlns:p14="http://schemas.microsoft.com/office/powerpoint/2010/main" val="3970895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lstStyle/>
          <a:p>
            <a:r>
              <a:rPr lang="en-US" b="1" dirty="0" smtClean="0"/>
              <a:t>Crisis Management</a:t>
            </a:r>
          </a:p>
          <a:p>
            <a:pPr lvl="1"/>
            <a:r>
              <a:rPr lang="en-US" dirty="0" smtClean="0"/>
              <a:t>Attempt self-calming activities</a:t>
            </a:r>
          </a:p>
          <a:p>
            <a:pPr lvl="1"/>
            <a:r>
              <a:rPr lang="en-US" dirty="0" smtClean="0"/>
              <a:t>Evacuate others from the room</a:t>
            </a:r>
          </a:p>
          <a:p>
            <a:pPr lvl="1"/>
            <a:r>
              <a:rPr lang="en-US" dirty="0" smtClean="0"/>
              <a:t>Use therapeutic holds when the child is injuring themselves or others.</a:t>
            </a:r>
          </a:p>
          <a:p>
            <a:pPr lvl="2"/>
            <a:r>
              <a:rPr lang="en-US" dirty="0" smtClean="0"/>
              <a:t>Restraints should </a:t>
            </a:r>
            <a:r>
              <a:rPr lang="en-US" b="1" u="sng" dirty="0" smtClean="0"/>
              <a:t>ONLY</a:t>
            </a:r>
            <a:r>
              <a:rPr lang="en-US" dirty="0" smtClean="0"/>
              <a:t> be performed by trained staff with up-to-date certification</a:t>
            </a:r>
            <a:endParaRPr lang="en-US" dirty="0"/>
          </a:p>
        </p:txBody>
      </p:sp>
    </p:spTree>
    <p:extLst>
      <p:ext uri="{BB962C8B-B14F-4D97-AF65-F5344CB8AC3E}">
        <p14:creationId xmlns:p14="http://schemas.microsoft.com/office/powerpoint/2010/main" val="1699023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Strategies</a:t>
            </a:r>
            <a:endParaRPr lang="en-US" dirty="0"/>
          </a:p>
        </p:txBody>
      </p:sp>
      <p:sp>
        <p:nvSpPr>
          <p:cNvPr id="3" name="Content Placeholder 2"/>
          <p:cNvSpPr>
            <a:spLocks noGrp="1"/>
          </p:cNvSpPr>
          <p:nvPr>
            <p:ph idx="1"/>
          </p:nvPr>
        </p:nvSpPr>
        <p:spPr/>
        <p:txBody>
          <a:bodyPr>
            <a:normAutofit/>
          </a:bodyPr>
          <a:lstStyle/>
          <a:p>
            <a:r>
              <a:rPr lang="en-US" b="1" dirty="0" smtClean="0"/>
              <a:t>Attention seeking behavior: Planned Ignoring and Redirection</a:t>
            </a:r>
          </a:p>
          <a:p>
            <a:pPr lvl="1"/>
            <a:r>
              <a:rPr lang="en-US" dirty="0" smtClean="0"/>
              <a:t>Ignore the target behavior (NOT the student) and redirect the student to the replacement behavior, an incompatible behavior, alternative task…</a:t>
            </a:r>
          </a:p>
          <a:p>
            <a:pPr marL="36576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4095101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a:bodyPr>
          <a:lstStyle/>
          <a:p>
            <a:pPr algn="ctr"/>
            <a:r>
              <a:rPr lang="en-US" sz="2400" b="1" dirty="0" smtClean="0">
                <a:solidFill>
                  <a:schemeClr val="bg2">
                    <a:lumMod val="50000"/>
                  </a:schemeClr>
                </a:solidFill>
              </a:rPr>
              <a:t>http://cityschooldistrictofalbany-rtib.weebly.com/</a:t>
            </a:r>
            <a:endParaRPr lang="en-US" sz="2400" b="1" dirty="0">
              <a:solidFill>
                <a:schemeClr val="bg2">
                  <a:lumMod val="50000"/>
                </a:schemeClr>
              </a:solidFill>
            </a:endParaRPr>
          </a:p>
        </p:txBody>
      </p:sp>
    </p:spTree>
    <p:extLst>
      <p:ext uri="{BB962C8B-B14F-4D97-AF65-F5344CB8AC3E}">
        <p14:creationId xmlns:p14="http://schemas.microsoft.com/office/powerpoint/2010/main" val="19132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504D"/>
            </a:solidFill>
          </a:ln>
        </p:spPr>
        <p:txBody>
          <a:bodyPr/>
          <a:lstStyle/>
          <a:p>
            <a:r>
              <a:rPr lang="en-US" dirty="0" smtClean="0"/>
              <a:t>Questions</a:t>
            </a:r>
            <a:endParaRPr lang="en-US" dirty="0"/>
          </a:p>
        </p:txBody>
      </p:sp>
      <p:sp>
        <p:nvSpPr>
          <p:cNvPr id="3" name="Content Placeholder 2"/>
          <p:cNvSpPr>
            <a:spLocks noGrp="1"/>
          </p:cNvSpPr>
          <p:nvPr>
            <p:ph idx="1"/>
          </p:nvPr>
        </p:nvSpPr>
        <p:spPr>
          <a:ln>
            <a:solidFill>
              <a:srgbClr val="C0504D"/>
            </a:solidFill>
          </a:ln>
        </p:spPr>
        <p:txBody>
          <a:bodyPr/>
          <a:lstStyle/>
          <a:p>
            <a:endParaRPr lang="en-US" dirty="0" smtClean="0"/>
          </a:p>
          <a:p>
            <a:pPr marL="0" indent="0">
              <a:buNone/>
            </a:pPr>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514600"/>
            <a:ext cx="3200400" cy="308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7424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Intervention Plans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triggers and other environmental influences can </a:t>
            </a:r>
            <a:r>
              <a:rPr lang="en-US" u="sng" dirty="0" smtClean="0">
                <a:solidFill>
                  <a:srgbClr val="FF0000"/>
                </a:solidFill>
              </a:rPr>
              <a:t>STAFF</a:t>
            </a:r>
            <a:r>
              <a:rPr lang="en-US" dirty="0" smtClean="0"/>
              <a:t> change so that problem behaviors can be prevented (setting event and antecedent strategies) and what can </a:t>
            </a:r>
            <a:r>
              <a:rPr lang="en-US" u="sng" dirty="0" smtClean="0">
                <a:solidFill>
                  <a:srgbClr val="00B0F0"/>
                </a:solidFill>
              </a:rPr>
              <a:t>STAFF</a:t>
            </a:r>
            <a:r>
              <a:rPr lang="en-US" dirty="0" smtClean="0"/>
              <a:t> teach (teaching strategies) so that the student will have more socially appropriate ways of achieving desired outcomes?</a:t>
            </a:r>
          </a:p>
          <a:p>
            <a:r>
              <a:rPr lang="en-US" dirty="0" smtClean="0"/>
              <a:t>How can </a:t>
            </a:r>
            <a:r>
              <a:rPr lang="en-US" u="sng" dirty="0" smtClean="0">
                <a:solidFill>
                  <a:srgbClr val="7030A0"/>
                </a:solidFill>
              </a:rPr>
              <a:t>STAFF</a:t>
            </a:r>
            <a:r>
              <a:rPr lang="en-US" dirty="0" smtClean="0"/>
              <a:t> respond to the target behavior and replacement behavior (consequence strategies)?</a:t>
            </a:r>
            <a:endParaRPr lang="en-US" dirty="0"/>
          </a:p>
        </p:txBody>
      </p:sp>
    </p:spTree>
    <p:extLst>
      <p:ext uri="{BB962C8B-B14F-4D97-AF65-F5344CB8AC3E}">
        <p14:creationId xmlns:p14="http://schemas.microsoft.com/office/powerpoint/2010/main" val="3502820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Intervention Plans</a:t>
            </a:r>
            <a:endParaRPr lang="en-US" dirty="0"/>
          </a:p>
        </p:txBody>
      </p:sp>
      <p:sp>
        <p:nvSpPr>
          <p:cNvPr id="3" name="Content Placeholder 2"/>
          <p:cNvSpPr>
            <a:spLocks noGrp="1"/>
          </p:cNvSpPr>
          <p:nvPr>
            <p:ph idx="1"/>
          </p:nvPr>
        </p:nvSpPr>
        <p:spPr/>
        <p:txBody>
          <a:bodyPr/>
          <a:lstStyle/>
          <a:p>
            <a:r>
              <a:rPr lang="en-US" dirty="0" smtClean="0"/>
              <a:t>Collaboration</a:t>
            </a:r>
          </a:p>
          <a:p>
            <a:r>
              <a:rPr lang="en-US" dirty="0" smtClean="0"/>
              <a:t>Team Approach</a:t>
            </a:r>
          </a:p>
          <a:p>
            <a:r>
              <a:rPr lang="en-US" dirty="0" smtClean="0"/>
              <a:t>Ownership </a:t>
            </a:r>
          </a:p>
          <a:p>
            <a:r>
              <a:rPr lang="en-US" dirty="0" smtClean="0"/>
              <a:t>Feasibility </a:t>
            </a:r>
            <a:endParaRPr lang="en-US" dirty="0"/>
          </a:p>
        </p:txBody>
      </p:sp>
    </p:spTree>
    <p:extLst>
      <p:ext uri="{BB962C8B-B14F-4D97-AF65-F5344CB8AC3E}">
        <p14:creationId xmlns:p14="http://schemas.microsoft.com/office/powerpoint/2010/main" val="2801865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a:t>
            </a:r>
            <a:r>
              <a:rPr lang="en-US" b="1" dirty="0" smtClean="0">
                <a:solidFill>
                  <a:srgbClr val="FF0000"/>
                </a:solidFill>
              </a:rPr>
              <a:t>FUNCTION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Behavior Intervention Plans are based on a </a:t>
            </a:r>
            <a:r>
              <a:rPr lang="en-US" dirty="0" smtClean="0">
                <a:solidFill>
                  <a:srgbClr val="FF0000"/>
                </a:solidFill>
              </a:rPr>
              <a:t>Function</a:t>
            </a:r>
            <a:r>
              <a:rPr lang="en-US" dirty="0" smtClean="0"/>
              <a:t>al Behavior Assessment</a:t>
            </a:r>
          </a:p>
          <a:p>
            <a:pPr marL="68580" indent="0">
              <a:buNone/>
            </a:pPr>
            <a:endParaRPr lang="en-US" dirty="0" smtClean="0"/>
          </a:p>
          <a:p>
            <a:r>
              <a:rPr lang="en-US" dirty="0" smtClean="0"/>
              <a:t>BIP’s are based on the </a:t>
            </a:r>
            <a:r>
              <a:rPr lang="en-US" dirty="0" smtClean="0">
                <a:solidFill>
                  <a:srgbClr val="FF0000"/>
                </a:solidFill>
              </a:rPr>
              <a:t>FUNCTION </a:t>
            </a:r>
            <a:r>
              <a:rPr lang="en-US" dirty="0" smtClean="0"/>
              <a:t>of the target behavior</a:t>
            </a:r>
          </a:p>
          <a:p>
            <a:pPr marL="68580" indent="0">
              <a:buNone/>
            </a:pPr>
            <a:endParaRPr lang="en-US" dirty="0" smtClean="0"/>
          </a:p>
          <a:p>
            <a:r>
              <a:rPr lang="en-US" dirty="0" smtClean="0"/>
              <a:t>The replacement behavior must meet the same </a:t>
            </a:r>
            <a:r>
              <a:rPr lang="en-US" dirty="0" smtClean="0">
                <a:solidFill>
                  <a:srgbClr val="FF0000"/>
                </a:solidFill>
              </a:rPr>
              <a:t>FUNCTION </a:t>
            </a:r>
            <a:r>
              <a:rPr lang="en-US" dirty="0" smtClean="0"/>
              <a:t>as the target behavior</a:t>
            </a:r>
          </a:p>
          <a:p>
            <a:pPr marL="914400" lvl="2" indent="0">
              <a:buNone/>
            </a:pPr>
            <a:endParaRPr lang="en-US" dirty="0"/>
          </a:p>
        </p:txBody>
      </p:sp>
    </p:spTree>
    <p:extLst>
      <p:ext uri="{BB962C8B-B14F-4D97-AF65-F5344CB8AC3E}">
        <p14:creationId xmlns:p14="http://schemas.microsoft.com/office/powerpoint/2010/main" val="393630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FUNCTION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Hypothesis:</a:t>
            </a:r>
          </a:p>
          <a:p>
            <a:pPr lvl="1"/>
            <a:r>
              <a:rPr lang="en-US" u="sng" dirty="0" smtClean="0"/>
              <a:t>When this occurs</a:t>
            </a:r>
            <a:r>
              <a:rPr lang="en-US" dirty="0" smtClean="0"/>
              <a:t>: Gabby is presented with a non-preferred academic task (Math)</a:t>
            </a:r>
          </a:p>
          <a:p>
            <a:pPr lvl="1"/>
            <a:r>
              <a:rPr lang="en-US" u="sng" dirty="0" smtClean="0"/>
              <a:t>The student does</a:t>
            </a:r>
            <a:r>
              <a:rPr lang="en-US" dirty="0" smtClean="0"/>
              <a:t>: She hits her peers</a:t>
            </a:r>
          </a:p>
          <a:p>
            <a:pPr lvl="1"/>
            <a:r>
              <a:rPr lang="en-US" u="sng" dirty="0" smtClean="0"/>
              <a:t>To get/avoid</a:t>
            </a:r>
            <a:r>
              <a:rPr lang="en-US" dirty="0" smtClean="0"/>
              <a:t>: To avoid a non-preferred task</a:t>
            </a:r>
          </a:p>
          <a:p>
            <a:pPr lvl="1"/>
            <a:endParaRPr lang="en-US" dirty="0"/>
          </a:p>
          <a:p>
            <a:pPr lvl="1"/>
            <a:r>
              <a:rPr lang="en-US" dirty="0" smtClean="0"/>
              <a:t>The replacement behavior will allow Gabby to avoid a non-preferred task in a socially acceptable manner. Example- Break Card </a:t>
            </a:r>
          </a:p>
          <a:p>
            <a:pPr lvl="1"/>
            <a:r>
              <a:rPr lang="en-US" dirty="0" smtClean="0"/>
              <a:t>This is </a:t>
            </a:r>
            <a:r>
              <a:rPr lang="en-US" b="1" dirty="0" smtClean="0"/>
              <a:t>NOT</a:t>
            </a:r>
            <a:r>
              <a:rPr lang="en-US" dirty="0" smtClean="0"/>
              <a:t> the ultimate goal behavior.</a:t>
            </a:r>
            <a:endParaRPr lang="en-US" dirty="0"/>
          </a:p>
        </p:txBody>
      </p:sp>
    </p:spTree>
    <p:extLst>
      <p:ext uri="{BB962C8B-B14F-4D97-AF65-F5344CB8AC3E}">
        <p14:creationId xmlns:p14="http://schemas.microsoft.com/office/powerpoint/2010/main" val="373336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Behavior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Get, Escape/Avoid</a:t>
            </a:r>
          </a:p>
          <a:p>
            <a:r>
              <a:rPr lang="en-US" dirty="0" smtClean="0"/>
              <a:t>Behaviors serve one of two major functions:</a:t>
            </a:r>
          </a:p>
          <a:p>
            <a:pPr lvl="1"/>
            <a:r>
              <a:rPr lang="en-US" u="sng" dirty="0" smtClean="0"/>
              <a:t>They help us get something we like</a:t>
            </a:r>
            <a:r>
              <a:rPr lang="en-US" dirty="0" smtClean="0"/>
              <a:t>.</a:t>
            </a:r>
          </a:p>
          <a:p>
            <a:pPr lvl="2"/>
            <a:r>
              <a:rPr lang="en-US" dirty="0" smtClean="0"/>
              <a:t>Tangibles (food, toys, money, activity, etc..)</a:t>
            </a:r>
          </a:p>
          <a:p>
            <a:pPr lvl="2"/>
            <a:r>
              <a:rPr lang="en-US" dirty="0" smtClean="0"/>
              <a:t>Attention (smiles, conversation, scolding, etc..)</a:t>
            </a:r>
          </a:p>
          <a:p>
            <a:pPr lvl="2"/>
            <a:r>
              <a:rPr lang="en-US" dirty="0" smtClean="0"/>
              <a:t>Sensory</a:t>
            </a:r>
          </a:p>
          <a:p>
            <a:pPr lvl="1"/>
            <a:r>
              <a:rPr lang="en-US" u="sng" dirty="0" smtClean="0"/>
              <a:t>They help us escape or avoid something we do not like</a:t>
            </a:r>
            <a:r>
              <a:rPr lang="en-US" dirty="0" smtClean="0"/>
              <a:t>.</a:t>
            </a:r>
          </a:p>
          <a:p>
            <a:pPr lvl="2"/>
            <a:r>
              <a:rPr lang="en-US" dirty="0" smtClean="0"/>
              <a:t>Tangibles (disliked food, non-preferred activity, etc..)</a:t>
            </a:r>
          </a:p>
          <a:p>
            <a:pPr lvl="2"/>
            <a:r>
              <a:rPr lang="en-US" dirty="0" smtClean="0"/>
              <a:t>Attention (scolding, conversation, lectures, etc..)</a:t>
            </a:r>
          </a:p>
          <a:p>
            <a:pPr lvl="2"/>
            <a:r>
              <a:rPr lang="en-US" dirty="0" smtClean="0"/>
              <a:t>Sensory</a:t>
            </a:r>
          </a:p>
          <a:p>
            <a:pPr marL="914400" lvl="2" indent="0">
              <a:buNone/>
            </a:pPr>
            <a:endParaRPr lang="en-US" dirty="0" smtClean="0"/>
          </a:p>
          <a:p>
            <a:endParaRPr lang="en-US" dirty="0"/>
          </a:p>
        </p:txBody>
      </p:sp>
    </p:spTree>
    <p:extLst>
      <p:ext uri="{BB962C8B-B14F-4D97-AF65-F5344CB8AC3E}">
        <p14:creationId xmlns:p14="http://schemas.microsoft.com/office/powerpoint/2010/main" val="98482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Setting Event and Antecedent Strategies</a:t>
            </a:r>
            <a:endParaRPr lang="en-US" dirty="0"/>
          </a:p>
        </p:txBody>
      </p:sp>
      <p:sp>
        <p:nvSpPr>
          <p:cNvPr id="3" name="Content Placeholder 2"/>
          <p:cNvSpPr>
            <a:spLocks noGrp="1"/>
          </p:cNvSpPr>
          <p:nvPr>
            <p:ph idx="1"/>
          </p:nvPr>
        </p:nvSpPr>
        <p:spPr/>
        <p:txBody>
          <a:bodyPr/>
          <a:lstStyle/>
          <a:p>
            <a:r>
              <a:rPr lang="en-US" dirty="0"/>
              <a:t>What triggers and other environmental influences can </a:t>
            </a:r>
            <a:r>
              <a:rPr lang="en-US" u="sng" dirty="0">
                <a:solidFill>
                  <a:srgbClr val="FF0000"/>
                </a:solidFill>
              </a:rPr>
              <a:t>STAFF</a:t>
            </a:r>
            <a:r>
              <a:rPr lang="en-US" dirty="0"/>
              <a:t> change so that problem behaviors can be prevented (setting event and antecedent strategies</a:t>
            </a:r>
            <a:r>
              <a:rPr lang="en-US" dirty="0" smtClean="0"/>
              <a:t>)?</a:t>
            </a:r>
            <a:endParaRPr lang="en-US" dirty="0"/>
          </a:p>
        </p:txBody>
      </p:sp>
    </p:spTree>
    <p:extLst>
      <p:ext uri="{BB962C8B-B14F-4D97-AF65-F5344CB8AC3E}">
        <p14:creationId xmlns:p14="http://schemas.microsoft.com/office/powerpoint/2010/main" val="12636577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1214</TotalTime>
  <Words>1830</Words>
  <Application>Microsoft Office PowerPoint</Application>
  <PresentationFormat>On-screen Show (4:3)</PresentationFormat>
  <Paragraphs>219</Paragraphs>
  <Slides>35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Century Gothic</vt:lpstr>
      <vt:lpstr>Courier New</vt:lpstr>
      <vt:lpstr>Wingdings 2</vt:lpstr>
      <vt:lpstr>Austin</vt:lpstr>
      <vt:lpstr>BIP Interventions</vt:lpstr>
      <vt:lpstr>What we will learn today:</vt:lpstr>
      <vt:lpstr>Behavior Intervention Plans</vt:lpstr>
      <vt:lpstr>Behavior Intervention Plans</vt:lpstr>
      <vt:lpstr>Behavior Intervention Plans</vt:lpstr>
      <vt:lpstr>Focus on the FUNCTION</vt:lpstr>
      <vt:lpstr>Focus on the FUNCTION</vt:lpstr>
      <vt:lpstr>Functions of Behavior</vt:lpstr>
      <vt:lpstr>Setting Event and Antecedent Strategies</vt:lpstr>
      <vt:lpstr>  Setting Events  – the BIG picture </vt:lpstr>
      <vt:lpstr>Setting Event Strategies</vt:lpstr>
      <vt:lpstr>Antecedent –  the 5-second rule</vt:lpstr>
      <vt:lpstr>Antecedent Strategies</vt:lpstr>
      <vt:lpstr>Antecedent Strategies</vt:lpstr>
      <vt:lpstr>Antecedent Strategies To Gain Access to Social Interaction or Attention</vt:lpstr>
      <vt:lpstr>Antecedent Strategies to Gain Access (or maintain) an Activity or Object</vt:lpstr>
      <vt:lpstr>Antecedent Strategies to Terminate or Avoid Something Disliked or Unwanted</vt:lpstr>
      <vt:lpstr>Antecedent Strategies to Gain Access to Sensory Stimuli</vt:lpstr>
      <vt:lpstr>TEACHING STRATEGIES </vt:lpstr>
      <vt:lpstr>    REPLACEMENT  SKILLS Replacement skills “buy time” while you  build greater competency; they are not  necessarily the “end point” where you want to  be.  Replacement skills must serve the same  FUNCTION as the target behavior to be effective.  Examples:</vt:lpstr>
      <vt:lpstr>What would you recommend? </vt:lpstr>
      <vt:lpstr>   GENERAL SKILLS General Skills expand competence so students have more ways to respond to problem situations and can prevent them from occurring.  Your choices should be determined by what you have learned through assessment of the child’s skill strengths and deficits.  Examples:</vt:lpstr>
      <vt:lpstr>COPING SKILLS When a problem situation cannot or should not be avoided students need to learn how to cope with difficult situations and reasonable delays.  Examples:</vt:lpstr>
      <vt:lpstr>Considerations in teaching new behaviors…  </vt:lpstr>
      <vt:lpstr>Resources for teaching new skills…the sky’s the limit!!!</vt:lpstr>
      <vt:lpstr>Some quick links…</vt:lpstr>
      <vt:lpstr>Consequence</vt:lpstr>
      <vt:lpstr>Consequence Strategies</vt:lpstr>
      <vt:lpstr>Consequence Strategies</vt:lpstr>
      <vt:lpstr>Consequence Strategies</vt:lpstr>
      <vt:lpstr>Consequence Strategies</vt:lpstr>
      <vt:lpstr>Consequence Strategies</vt:lpstr>
      <vt:lpstr>Consequence Strategies</vt:lpstr>
      <vt:lpstr>http://cityschooldistrictofalbany-rtib.weebly.com/</vt:lpstr>
      <vt:lpstr>Questions</vt:lpstr>
    </vt:vector>
  </TitlesOfParts>
  <Company>City School District of Albany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 Interventions</dc:title>
  <dc:creator>Olsen, Brianna</dc:creator>
  <cp:lastModifiedBy>Church, Stephani</cp:lastModifiedBy>
  <cp:revision>81</cp:revision>
  <cp:lastPrinted>2015-09-01T17:16:03Z</cp:lastPrinted>
  <dcterms:created xsi:type="dcterms:W3CDTF">2013-02-25T16:31:21Z</dcterms:created>
  <dcterms:modified xsi:type="dcterms:W3CDTF">2018-04-11T15:20:04Z</dcterms:modified>
</cp:coreProperties>
</file>