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1" r:id="rId3"/>
    <p:sldId id="266" r:id="rId4"/>
    <p:sldId id="278" r:id="rId5"/>
    <p:sldId id="277" r:id="rId6"/>
    <p:sldId id="257" r:id="rId7"/>
    <p:sldId id="296" r:id="rId8"/>
    <p:sldId id="269" r:id="rId9"/>
    <p:sldId id="301" r:id="rId10"/>
    <p:sldId id="323" r:id="rId11"/>
    <p:sldId id="324" r:id="rId12"/>
    <p:sldId id="292" r:id="rId13"/>
    <p:sldId id="295" r:id="rId14"/>
    <p:sldId id="298" r:id="rId15"/>
    <p:sldId id="297" r:id="rId16"/>
    <p:sldId id="294" r:id="rId17"/>
    <p:sldId id="300" r:id="rId18"/>
    <p:sldId id="321" r:id="rId19"/>
    <p:sldId id="303" r:id="rId20"/>
    <p:sldId id="322" r:id="rId21"/>
    <p:sldId id="305" r:id="rId22"/>
    <p:sldId id="306" r:id="rId23"/>
    <p:sldId id="274" r:id="rId24"/>
    <p:sldId id="319" r:id="rId25"/>
    <p:sldId id="307" r:id="rId26"/>
    <p:sldId id="320" r:id="rId27"/>
    <p:sldId id="31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C16A1-49E0-453C-958C-52DFE0E0CECB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B875-78B7-425F-A3B7-60E891B9C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25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4CAEA-68C9-4F58-AE1A-B015BC294402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C177E-227E-479A-8AA4-C84509A0C3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DD929-61C7-4FCC-89F9-40C4C140DBC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34035" indent="-2823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29284" indent="-225857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80998" indent="-225857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32711" indent="-225857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DBDABE-E7B1-4725-B654-AA52D249C81C}" type="slidenum">
              <a:rPr lang="en-US" altLang="en-US" smtClean="0">
                <a:latin typeface="Arial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6879" y="8686879"/>
            <a:ext cx="2971121" cy="45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fld id="{F25973BB-95C2-44CD-8E1C-7DD6F55EA214}" type="slidenum">
              <a:rPr lang="en-US" altLang="en-US" sz="1200">
                <a:latin typeface="Arial" pitchFamily="34" charset="0"/>
                <a:ea typeface="MS PGothic" pitchFamily="34" charset="-128"/>
              </a:rPr>
              <a:pPr algn="r"/>
              <a:t>3</a:t>
            </a:fld>
            <a:endParaRPr lang="en-US" altLang="en-US" sz="1200" dirty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82E834-DFF5-4E5A-9B3F-FE1AA30DD7D2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3738"/>
            <a:ext cx="4552950" cy="3414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Samples</a:t>
            </a:r>
            <a:r>
              <a:rPr lang="en-US" baseline="0" dirty="0" smtClean="0"/>
              <a:t> of each on Elmo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C177E-227E-479A-8AA4-C84509A0C37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3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291C94-AC4A-402F-805B-891F6E3B8F20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Playchecks?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C177E-227E-479A-8AA4-C84509A0C37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5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B4A982-75D2-4888-BA27-0B4FCA42B2D9}" type="slidenum">
              <a:rPr lang="en-US" altLang="en-US"/>
              <a:pPr eaLnBrk="1" hangingPunct="1"/>
              <a:t>22</a:t>
            </a:fld>
            <a:endParaRPr lang="en-US" alt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514E-CEE4-4E4D-AD24-B7FEDE82AFC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1B28C2-1F75-458A-914B-061AD4001579}" type="datetimeFigureOut">
              <a:rPr lang="en-US" smtClean="0"/>
              <a:t>11/10/14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70096-79B0-4C5A-A1D0-FA2DC8683BB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534400" cy="2438400"/>
          </a:xfrm>
        </p:spPr>
        <p:txBody>
          <a:bodyPr/>
          <a:lstStyle/>
          <a:p>
            <a:r>
              <a:rPr lang="en-US" dirty="0" smtClean="0"/>
              <a:t>Tier 1 PBIS/RtI-B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How do I know it when I see it?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Colleen </a:t>
            </a:r>
            <a:r>
              <a:rPr lang="en-US" dirty="0" smtClean="0"/>
              <a:t>Conti &amp; Cathy Huttner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1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71995"/>
              </p:ext>
            </p:extLst>
          </p:nvPr>
        </p:nvGraphicFramePr>
        <p:xfrm>
          <a:off x="587762" y="457200"/>
          <a:ext cx="7663675" cy="541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7507"/>
                <a:gridCol w="958024"/>
                <a:gridCol w="958024"/>
                <a:gridCol w="958024"/>
                <a:gridCol w="958024"/>
                <a:gridCol w="958024"/>
                <a:gridCol w="958024"/>
                <a:gridCol w="958024"/>
              </a:tblGrid>
              <a:tr h="28523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Teach, Practice, Reinforce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kern="1200" dirty="0">
                          <a:effectLst/>
                        </a:rPr>
                        <a:t>EXPECTATIONS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Classroom Procedures/Routines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Arrival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Dismissal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Transitions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Independent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Seat Work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Whole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Group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Work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Small 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Group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Work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Bathroom 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/Drinks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816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Be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Respectful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kern="12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816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Be 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Responsible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816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Be 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Safe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1" marR="7751" marT="77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kern="12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7751" marR="7751" marT="77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kern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800" kern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D0183-5DDC-44CF-A5A5-6AB781017766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21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4946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</a:t>
            </a:r>
            <a:r>
              <a:rPr lang="en-US" sz="3200" dirty="0" smtClean="0"/>
              <a:t>Find the blank samples of classroom Procedure and Routine forms in your packet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3200" dirty="0" smtClean="0"/>
              <a:t>-Get in grade level groups</a:t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smtClean="0"/>
              <a:t>-Discuss with your grade level partner(s) ideas and language to use in completing a Procedures and Routines form.</a:t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smtClean="0"/>
              <a:t>-Complete a Procedures and Routines form of your own choosing that reflects your current practices in your current classroom.</a:t>
            </a: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374072"/>
            <a:ext cx="84582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ACTIVITY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6155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274638"/>
            <a:ext cx="70104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Reinforcers</a:t>
            </a:r>
            <a:br>
              <a:rPr lang="en-US" dirty="0" smtClean="0"/>
            </a:br>
            <a:r>
              <a:rPr lang="en-US" dirty="0" smtClean="0"/>
              <a:t>How and When are they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1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Step 1</a:t>
            </a:r>
          </a:p>
          <a:p>
            <a:pPr lvl="1"/>
            <a:r>
              <a:rPr lang="en-US" dirty="0"/>
              <a:t>Hand them </a:t>
            </a:r>
            <a:r>
              <a:rPr lang="en-US" b="1" dirty="0"/>
              <a:t>out often!!!</a:t>
            </a:r>
            <a:endParaRPr lang="en-US" dirty="0"/>
          </a:p>
          <a:p>
            <a:pPr lvl="1"/>
            <a:r>
              <a:rPr lang="en-US" dirty="0" smtClean="0"/>
              <a:t>Conditioned Reinforcement -  They have to make the connection that the Tickets are linked to good things; the tickets themselves do not have any intrinsic value.</a:t>
            </a: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2 </a:t>
            </a:r>
          </a:p>
          <a:p>
            <a:pPr lvl="1"/>
            <a:r>
              <a:rPr lang="en-US" dirty="0"/>
              <a:t>Hand out and link with behavioral expectation </a:t>
            </a:r>
            <a:r>
              <a:rPr lang="en-US" dirty="0" smtClean="0"/>
              <a:t>– state the behavior </a:t>
            </a:r>
            <a:r>
              <a:rPr lang="en-US" dirty="0"/>
              <a:t>that complied with expectation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3 </a:t>
            </a:r>
          </a:p>
          <a:p>
            <a:pPr lvl="1"/>
            <a:r>
              <a:rPr lang="en-US" dirty="0" smtClean="0"/>
              <a:t>Decrease Reinforcement - Become </a:t>
            </a:r>
            <a:r>
              <a:rPr lang="en-US" dirty="0"/>
              <a:t>more intermittent about the tickets over time </a:t>
            </a:r>
            <a:r>
              <a:rPr lang="en-US" dirty="0" smtClean="0"/>
              <a:t>with </a:t>
            </a:r>
            <a:r>
              <a:rPr lang="en-US" dirty="0"/>
              <a:t>observed increases in compliant behavior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4 </a:t>
            </a:r>
          </a:p>
          <a:p>
            <a:pPr lvl="1"/>
            <a:r>
              <a:rPr lang="en-US" dirty="0"/>
              <a:t>Increase criterion to earn – tell them what you’re doing here.  “You are good at this now so now I expect more!  Now when kids go above and beyond they get a ticket”, or you begin to use tickets differentially based on your data ex:  HW isn’t coming in SO challenge them to improve their compliance with the reinforcement of tickets being provided SPECIFICALLY for GAINS IN THAT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Steps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480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 smtClean="0"/>
              <a:t>Behavioral </a:t>
            </a:r>
            <a:r>
              <a:rPr lang="en-US" sz="8000" dirty="0"/>
              <a:t>instruction – </a:t>
            </a:r>
          </a:p>
          <a:p>
            <a:r>
              <a:rPr lang="en-US" sz="8000" dirty="0"/>
              <a:t>PRESET THEM!!!!  in behaviorally stated terms.</a:t>
            </a:r>
          </a:p>
          <a:p>
            <a:r>
              <a:rPr lang="en-US" sz="8000" dirty="0"/>
              <a:t>Examples of behaviorally stated terms/feedback, </a:t>
            </a:r>
          </a:p>
          <a:p>
            <a:pPr lvl="0"/>
            <a:r>
              <a:rPr lang="en-US" sz="8000" dirty="0"/>
              <a:t>“John you earned a ticket for </a:t>
            </a:r>
            <a:r>
              <a:rPr lang="en-US" sz="8000" i="1" u="sng" dirty="0">
                <a:solidFill>
                  <a:srgbClr val="FF0000"/>
                </a:solidFill>
              </a:rPr>
              <a:t>having your pencil out and your notebook open</a:t>
            </a:r>
            <a:r>
              <a:rPr lang="en-US" sz="8000" dirty="0"/>
              <a:t>.  That shows me responsible behavior.  Good job!”  The behavioral statement is the part in </a:t>
            </a:r>
            <a:r>
              <a:rPr lang="en-US" sz="8000" dirty="0" smtClean="0">
                <a:solidFill>
                  <a:srgbClr val="FF0000"/>
                </a:solidFill>
              </a:rPr>
              <a:t>red</a:t>
            </a:r>
            <a:r>
              <a:rPr lang="en-US" sz="8000" dirty="0" smtClean="0"/>
              <a:t>.</a:t>
            </a:r>
            <a:endParaRPr lang="en-US" sz="8000" dirty="0"/>
          </a:p>
          <a:p>
            <a:pPr marL="0" lvl="0" indent="0">
              <a:buNone/>
            </a:pPr>
            <a:endParaRPr lang="en-US" sz="8000" dirty="0"/>
          </a:p>
          <a:p>
            <a:r>
              <a:rPr lang="en-US" sz="8000" dirty="0"/>
              <a:t>Reinforce the kids who are doing what they are supposed to do</a:t>
            </a:r>
          </a:p>
          <a:p>
            <a:r>
              <a:rPr lang="en-US" sz="8000" dirty="0"/>
              <a:t>Reinforce those kids who </a:t>
            </a:r>
            <a:r>
              <a:rPr lang="en-US" sz="8000" b="1" dirty="0"/>
              <a:t>TURN THEIR BEHAVIOR AROUND</a:t>
            </a:r>
          </a:p>
          <a:p>
            <a:r>
              <a:rPr lang="en-US" sz="8000" dirty="0"/>
              <a:t>USE differentially for that kid who never raises their hand and they raise their hand – boom, a ticket!</a:t>
            </a:r>
          </a:p>
          <a:p>
            <a:r>
              <a:rPr lang="en-US" sz="8000" dirty="0"/>
              <a:t>You can choose to give a ticket to any kid that met their </a:t>
            </a:r>
            <a:r>
              <a:rPr lang="en-US" sz="8000" dirty="0" smtClean="0"/>
              <a:t>80% </a:t>
            </a:r>
            <a:r>
              <a:rPr lang="en-US" sz="8000" dirty="0"/>
              <a:t>points for the day</a:t>
            </a:r>
          </a:p>
          <a:p>
            <a:r>
              <a:rPr lang="en-US" sz="8000" dirty="0"/>
              <a:t>You can challenge the class that if everyone gets 80% or better on points for the day EVERYONE will get a ticket.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/>
              <a:t>What </a:t>
            </a:r>
            <a:r>
              <a:rPr lang="en-US" sz="9600" dirty="0"/>
              <a:t>are YOUR UNIQUE ways to use tickets?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ELSE CAN YOU USE TICKETS?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07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443416"/>
            <a:ext cx="3144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Re-teaching</a:t>
            </a:r>
          </a:p>
        </p:txBody>
      </p:sp>
    </p:spTree>
    <p:extLst>
      <p:ext uri="{BB962C8B-B14F-4D97-AF65-F5344CB8AC3E}">
        <p14:creationId xmlns:p14="http://schemas.microsoft.com/office/powerpoint/2010/main" val="249518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Re-teaching in the class room is re-teaching in the moment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Can be done individually, small group or large group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Some re-teaching can be done quietly/privately if you assess that is best for a particular student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3622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When does it happen? Where does it happen?  Why does it happen?</a:t>
            </a:r>
            <a:r>
              <a:rPr lang="en-US" altLang="en-US" sz="31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altLang="en-US" sz="4000" i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2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7772400" cy="4343400"/>
          </a:xfrm>
          <a:ln>
            <a:solidFill>
              <a:schemeClr val="tx1"/>
            </a:solidFill>
          </a:ln>
        </p:spPr>
        <p:txBody>
          <a:bodyPr lIns="90487" tIns="44450" rIns="90487" bIns="44450"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500" dirty="0" smtClean="0"/>
              <a:t>Simple Correction</a:t>
            </a:r>
            <a:r>
              <a:rPr lang="en-US" altLang="en-US" sz="3500" i="1" dirty="0" smtClean="0"/>
              <a:t> </a:t>
            </a:r>
            <a:endParaRPr lang="en-US" altLang="en-US" sz="2000" i="1" dirty="0" smtClean="0"/>
          </a:p>
          <a:p>
            <a:pPr marL="850392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 sz="2400" dirty="0" smtClean="0"/>
              <a:t>Signal an expectation is not being followed (a student is yelling out an answer):  “The expectation in class is that we all act responsibly by listening and talking at appropriate times.”   Reference/gesture towards the classroom expectations poster. </a:t>
            </a:r>
          </a:p>
          <a:p>
            <a:pPr marL="393192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850392" lvl="1" indent="-457200" eaLnBrk="1" hangingPunct="1">
              <a:lnSpc>
                <a:spcPct val="90000"/>
              </a:lnSpc>
              <a:buFontTx/>
              <a:buAutoNum type="alphaLcParenR" startAt="2"/>
            </a:pPr>
            <a:r>
              <a:rPr lang="en-US" altLang="en-US" sz="2400" dirty="0" smtClean="0"/>
              <a:t>Ask for an alternative appropriate response  (“What do you need to do when you want to answer a question in class?")  </a:t>
            </a:r>
          </a:p>
          <a:p>
            <a:pPr marL="393192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c)  Provide an opportunity to practice the skill and provide verbal feedback  ("That's much better, thank you for raising your hand and waiting quietly.")</a:t>
            </a:r>
            <a:endParaRPr lang="en-US" altLang="en-US" sz="20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>
            <a:normAutofit fontScale="90000"/>
          </a:bodyPr>
          <a:lstStyle/>
          <a:p>
            <a:r>
              <a:rPr lang="en-US" altLang="en-US" sz="4000" dirty="0" smtClean="0">
                <a:solidFill>
                  <a:schemeClr val="tx1"/>
                </a:solidFill>
                <a:latin typeface="Times New Roman" pitchFamily="18" charset="0"/>
              </a:rPr>
              <a:t>How are you going to prevent it from happening again?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938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443416"/>
            <a:ext cx="3879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214134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</a:t>
            </a:r>
            <a:r>
              <a:rPr lang="en-US" dirty="0"/>
              <a:t>me a thumbs up</a:t>
            </a:r>
          </a:p>
          <a:p>
            <a:r>
              <a:rPr lang="en-US" dirty="0"/>
              <a:t>Give me the 5, 4, 3, 2, 1</a:t>
            </a:r>
          </a:p>
          <a:p>
            <a:r>
              <a:rPr lang="en-US" dirty="0"/>
              <a:t>Exit tickets</a:t>
            </a:r>
          </a:p>
          <a:p>
            <a:r>
              <a:rPr lang="en-US" dirty="0"/>
              <a:t>Restatement – individually or as a </a:t>
            </a:r>
            <a:r>
              <a:rPr lang="en-US" dirty="0" smtClean="0"/>
              <a:t>group - </a:t>
            </a:r>
            <a:r>
              <a:rPr lang="en-US" altLang="en-US" dirty="0" smtClean="0"/>
              <a:t>Students repeat information in unison when teacher prompts</a:t>
            </a:r>
            <a:endParaRPr lang="en-US" dirty="0"/>
          </a:p>
          <a:p>
            <a:r>
              <a:rPr lang="en-US" dirty="0"/>
              <a:t>Give directions one step at a time.</a:t>
            </a:r>
          </a:p>
          <a:p>
            <a:r>
              <a:rPr lang="en-US" dirty="0"/>
              <a:t>Write directions on the board</a:t>
            </a:r>
          </a:p>
          <a:p>
            <a:r>
              <a:rPr lang="en-US" dirty="0"/>
              <a:t>Use index cards for kids to write their answers – who’s right, great, who isn’t right, pull aside and do a quick reteach.</a:t>
            </a:r>
          </a:p>
          <a:p>
            <a:pPr marL="0" indent="0">
              <a:buNone/>
            </a:pPr>
            <a:r>
              <a:rPr lang="en-US" dirty="0" smtClean="0"/>
              <a:t>What are your UNIQUE ways to check for engagement?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heck often for engagement.</a:t>
            </a:r>
            <a:br>
              <a:rPr lang="en-US" dirty="0" smtClean="0"/>
            </a:br>
            <a:r>
              <a:rPr lang="en-US" dirty="0" smtClean="0"/>
              <a:t>How?  Like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6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3471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370" y="2433918"/>
            <a:ext cx="495840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smtClean="0"/>
              <a:t>Building Caring </a:t>
            </a:r>
          </a:p>
          <a:p>
            <a:pPr algn="ctr"/>
            <a:r>
              <a:rPr lang="en-US" sz="4800" dirty="0" smtClean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49702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Greeting students at the door at beginning and end of class</a:t>
            </a:r>
          </a:p>
          <a:p>
            <a:r>
              <a:rPr lang="en-US" dirty="0" smtClean="0"/>
              <a:t>Calling students by their names</a:t>
            </a:r>
          </a:p>
          <a:p>
            <a:r>
              <a:rPr lang="en-US" dirty="0" smtClean="0"/>
              <a:t>Demonstrating genuine interest by eye contact tone of voice and proximity</a:t>
            </a:r>
          </a:p>
          <a:p>
            <a:r>
              <a:rPr lang="en-US" dirty="0" smtClean="0"/>
              <a:t>Caring gestures (ex:  high 5, fist bump)</a:t>
            </a:r>
          </a:p>
          <a:p>
            <a:r>
              <a:rPr lang="en-US" dirty="0" smtClean="0"/>
              <a:t>Demonstrate interest in the whole child – family, siblings, community (ex: “How did your soccer game go this weekend?”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are your UNIQUE ways to check for engagement?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it looks like and sounds like to build a caring relationship with kids….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8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0500" y="292386"/>
            <a:ext cx="8572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CCCFF"/>
                </a:solidFill>
                <a:latin typeface="Bookman Old Style" pitchFamily="18" charset="0"/>
              </a:rPr>
              <a:t>H</a:t>
            </a:r>
            <a:r>
              <a:rPr lang="en-US" altLang="en-US" sz="3200" b="1" dirty="0" smtClean="0">
                <a:solidFill>
                  <a:srgbClr val="CCCCFF"/>
                </a:solidFill>
                <a:latin typeface="Bookman Old Style" pitchFamily="18" charset="0"/>
              </a:rPr>
              <a:t>ow </a:t>
            </a:r>
            <a:r>
              <a:rPr lang="en-US" altLang="en-US" sz="3200" b="1" dirty="0">
                <a:solidFill>
                  <a:srgbClr val="CCCCFF"/>
                </a:solidFill>
                <a:latin typeface="Bookman Old Style" pitchFamily="18" charset="0"/>
              </a:rPr>
              <a:t>do we </a:t>
            </a:r>
            <a:r>
              <a:rPr lang="en-US" altLang="en-US" sz="3200" b="1" dirty="0" smtClean="0">
                <a:solidFill>
                  <a:srgbClr val="CCCCFF"/>
                </a:solidFill>
                <a:latin typeface="Bookman Old Style" pitchFamily="18" charset="0"/>
              </a:rPr>
              <a:t>want </a:t>
            </a:r>
            <a:r>
              <a:rPr lang="en-US" altLang="en-US" sz="3200" b="1" dirty="0">
                <a:solidFill>
                  <a:srgbClr val="CCCCFF"/>
                </a:solidFill>
                <a:latin typeface="Bookman Old Style" pitchFamily="18" charset="0"/>
              </a:rPr>
              <a:t>to treat our kids?</a:t>
            </a:r>
          </a:p>
        </p:txBody>
      </p:sp>
      <p:pic>
        <p:nvPicPr>
          <p:cNvPr id="5123" name="Picture 5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609600" y="1143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“A gentle answer turns away wrath, a harsh       answer stirs up anger.”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685800" y="2057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Kindness</a:t>
            </a:r>
          </a:p>
        </p:txBody>
      </p:sp>
      <p:pic>
        <p:nvPicPr>
          <p:cNvPr id="5127" name="Picture 11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3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4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5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85800" y="27432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Calm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685800" y="34290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Understanding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762000" y="4114800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“The Bank</a:t>
            </a:r>
            <a:r>
              <a:rPr lang="en-US" altLang="en-US" sz="2800" b="1" dirty="0" smtClean="0">
                <a:solidFill>
                  <a:srgbClr val="CCCCFF"/>
                </a:solidFill>
                <a:latin typeface="Bookman Old Style" pitchFamily="18" charset="0"/>
              </a:rPr>
              <a:t>”—4 </a:t>
            </a: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deposits to every withdrawal</a:t>
            </a:r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762000" y="48768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Honesty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838200" y="55626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Fairness</a:t>
            </a:r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685800" y="61722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CCCFF"/>
                </a:solidFill>
                <a:latin typeface="Bookman Old Style" pitchFamily="18" charset="0"/>
              </a:rPr>
              <a:t> Reinforce the positive</a:t>
            </a:r>
          </a:p>
        </p:txBody>
      </p:sp>
      <p:pic>
        <p:nvPicPr>
          <p:cNvPr id="5138" name="Picture 22" descr="MCj0423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16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Positives: Negatives</a:t>
            </a:r>
            <a:br>
              <a:rPr lang="en-US" dirty="0" smtClean="0"/>
            </a:br>
            <a:r>
              <a:rPr lang="en-US" sz="4000" dirty="0" smtClean="0"/>
              <a:t>(The Magical Ratio)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819400" y="1981200"/>
            <a:ext cx="3352799" cy="3962400"/>
            <a:chOff x="1773" y="864"/>
            <a:chExt cx="2733" cy="3120"/>
          </a:xfrm>
        </p:grpSpPr>
        <p:graphicFrame>
          <p:nvGraphicFramePr>
            <p:cNvPr id="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1904415"/>
                </p:ext>
              </p:extLst>
            </p:nvPr>
          </p:nvGraphicFramePr>
          <p:xfrm>
            <a:off x="1773" y="864"/>
            <a:ext cx="2733" cy="3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name="Clip" r:id="rId3" imgW="3192120" imgH="3749400" progId="">
                    <p:embed/>
                  </p:oleObj>
                </mc:Choice>
                <mc:Fallback>
                  <p:oleObj name="Clip" r:id="rId3" imgW="3192120" imgH="37494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" y="864"/>
                          <a:ext cx="2733" cy="3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448" y="1056"/>
              <a:ext cx="1776" cy="21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</a:rPr>
                <a:t>  </a:t>
              </a:r>
              <a:r>
                <a:rPr lang="en-US" sz="6600" b="1" dirty="0">
                  <a:solidFill>
                    <a:schemeClr val="accent1"/>
                  </a:solidFill>
                  <a:latin typeface="Tahoma" pitchFamily="34" charset="0"/>
                </a:rPr>
                <a:t>5</a:t>
              </a:r>
              <a:r>
                <a:rPr lang="en-US" sz="6600" b="1" dirty="0" smtClean="0">
                  <a:solidFill>
                    <a:schemeClr val="accent1"/>
                  </a:solidFill>
                  <a:latin typeface="Tahoma" pitchFamily="34" charset="0"/>
                </a:rPr>
                <a:t>:1</a:t>
              </a:r>
              <a:endParaRPr lang="en-US" sz="6600" b="1" dirty="0">
                <a:solidFill>
                  <a:schemeClr val="accent1"/>
                </a:solidFill>
                <a:latin typeface="Tahoma" pitchFamily="34" charset="0"/>
              </a:endParaRPr>
            </a:p>
            <a:p>
              <a:pPr eaLnBrk="0" hangingPunct="0"/>
              <a:r>
                <a:rPr lang="en-US" sz="3200" dirty="0">
                  <a:solidFill>
                    <a:schemeClr val="accent1"/>
                  </a:solidFill>
                  <a:latin typeface="Tahoma" pitchFamily="34" charset="0"/>
                </a:rPr>
                <a:t> </a:t>
              </a:r>
              <a:r>
                <a:rPr lang="en-US" sz="3600" dirty="0">
                  <a:solidFill>
                    <a:schemeClr val="accent1"/>
                  </a:solidFill>
                  <a:latin typeface="Tahoma" pitchFamily="34" charset="0"/>
                </a:rPr>
                <a:t>Gets the</a:t>
              </a:r>
            </a:p>
            <a:p>
              <a:pPr eaLnBrk="0" hangingPunct="0"/>
              <a:r>
                <a:rPr lang="en-US" sz="3600" dirty="0">
                  <a:solidFill>
                    <a:schemeClr val="accent1"/>
                  </a:solidFill>
                  <a:latin typeface="Tahoma" pitchFamily="34" charset="0"/>
                </a:rPr>
                <a:t> job done!!!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450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BF25E6"/>
              </a:buClr>
              <a:buFont typeface="Wingdings" charset="2"/>
              <a:buChar char="ü"/>
            </a:pPr>
            <a:r>
              <a:rPr lang="en-US" sz="2700" dirty="0" smtClean="0"/>
              <a:t>Students should experience predominately positive interactions (ratio of 5 positives for every negative) on all locations of school.</a:t>
            </a:r>
          </a:p>
          <a:p>
            <a:pPr eaLnBrk="1" hangingPunct="1">
              <a:lnSpc>
                <a:spcPct val="90000"/>
              </a:lnSpc>
              <a:buClr>
                <a:srgbClr val="BF25E6"/>
              </a:buClr>
              <a:buFont typeface="Wingdings" charset="2"/>
              <a:buChar char="ü"/>
            </a:pPr>
            <a:r>
              <a:rPr lang="en-US" sz="2700" dirty="0" smtClean="0"/>
              <a:t>Positive Interactions=</a:t>
            </a:r>
          </a:p>
          <a:p>
            <a:pPr lvl="2" eaLnBrk="1" hangingPunct="1">
              <a:lnSpc>
                <a:spcPct val="90000"/>
              </a:lnSpc>
              <a:buClr>
                <a:srgbClr val="BF25E6"/>
              </a:buClr>
            </a:pPr>
            <a:r>
              <a:rPr lang="en-US" sz="2000" dirty="0" smtClean="0"/>
              <a:t>Behaviorally specific feedback as to what the student did right (contingent)</a:t>
            </a:r>
          </a:p>
          <a:p>
            <a:pPr lvl="2" eaLnBrk="1" hangingPunct="1">
              <a:lnSpc>
                <a:spcPct val="90000"/>
              </a:lnSpc>
              <a:buClr>
                <a:srgbClr val="BF25E6"/>
              </a:buClr>
            </a:pPr>
            <a:r>
              <a:rPr lang="en-US" sz="2000" dirty="0" smtClean="0"/>
              <a:t>Smile, nod, wink, greeting, attention, hand shake, high five (non-contingent)</a:t>
            </a:r>
          </a:p>
          <a:p>
            <a:pPr eaLnBrk="1" hangingPunct="1">
              <a:lnSpc>
                <a:spcPct val="90000"/>
              </a:lnSpc>
              <a:buClr>
                <a:srgbClr val="BF25E6"/>
              </a:buClr>
              <a:buFont typeface="Wingdings" charset="2"/>
              <a:buChar char="ü"/>
            </a:pPr>
            <a:r>
              <a:rPr lang="en-US" sz="2700" dirty="0" smtClean="0"/>
              <a:t>Negative Interactions=</a:t>
            </a:r>
          </a:p>
          <a:p>
            <a:pPr lvl="2" eaLnBrk="1" hangingPunct="1">
              <a:lnSpc>
                <a:spcPct val="90000"/>
              </a:lnSpc>
              <a:buClr>
                <a:srgbClr val="BF25E6"/>
              </a:buClr>
            </a:pPr>
            <a:r>
              <a:rPr lang="en-US" sz="2000" dirty="0" smtClean="0"/>
              <a:t>Non-specific behavioral corrections</a:t>
            </a:r>
          </a:p>
          <a:p>
            <a:pPr lvl="2" eaLnBrk="1" hangingPunct="1">
              <a:lnSpc>
                <a:spcPct val="90000"/>
              </a:lnSpc>
              <a:buClr>
                <a:srgbClr val="BF25E6"/>
              </a:buClr>
            </a:pPr>
            <a:r>
              <a:rPr lang="en-US" sz="2000" dirty="0" smtClean="0"/>
              <a:t>Ignoring student behavior (appropriate or inappropriate)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a typeface="+mj-ea"/>
                <a:cs typeface="+mj-cs"/>
              </a:rPr>
              <a:t>Rationale-What Does 5 Positives to 1 Negative Mean?</a:t>
            </a:r>
          </a:p>
        </p:txBody>
      </p:sp>
    </p:spTree>
    <p:extLst>
      <p:ext uri="{BB962C8B-B14F-4D97-AF65-F5344CB8AC3E}">
        <p14:creationId xmlns:p14="http://schemas.microsoft.com/office/powerpoint/2010/main" val="78161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en-US" sz="2824" dirty="0" smtClean="0">
                <a:ea typeface="+mn-ea"/>
              </a:rPr>
              <a:t>Interact in a friendly, supportive manner at all times---students, parents, guests and colleagues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00FF"/>
              </a:buClr>
              <a:buNone/>
              <a:defRPr/>
            </a:pPr>
            <a:endParaRPr lang="en-US" sz="2824" dirty="0" smtClean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en-US" sz="2824" dirty="0" smtClean="0">
                <a:ea typeface="+mn-ea"/>
              </a:rPr>
              <a:t>Initiate positive interactions by: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Making eye contact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Smiling nodding, winking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Welcoming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Offering a greeting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Asking if assistance is required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Provide positive feedback regarding appropriate student behavior</a:t>
            </a:r>
          </a:p>
          <a:p>
            <a:pPr lvl="2" eaLnBrk="1" fontAlgn="auto" hangingPunct="1">
              <a:spcAft>
                <a:spcPts val="0"/>
              </a:spcAft>
              <a:buClr>
                <a:srgbClr val="BF25E6"/>
              </a:buClr>
              <a:buFont typeface="Arial"/>
              <a:buChar char="•"/>
              <a:defRPr/>
            </a:pPr>
            <a:r>
              <a:rPr lang="en-US" sz="2595" dirty="0" smtClean="0">
                <a:ea typeface="+mn-ea"/>
              </a:rPr>
              <a:t>Maintain an attitude of respect and support, even when correcting student behavior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look like and sound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0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Interact with students 5 times more often when they are behaving appropriately than when they are behaving inappropriately (5:1 ratio)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Interactions with students are considered positive or negative based on the behavior in which the student is engaged at the time attention is given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Negative interactions are </a:t>
            </a:r>
            <a:r>
              <a:rPr lang="en-US" sz="2800" u="sng" dirty="0" smtClean="0"/>
              <a:t>not wrong</a:t>
            </a:r>
            <a:r>
              <a:rPr lang="en-US" sz="2800" dirty="0" smtClean="0"/>
              <a:t> and are sometimes necessary; </a:t>
            </a:r>
          </a:p>
          <a:p>
            <a:pPr marL="109728" indent="0" algn="ctr">
              <a:lnSpc>
                <a:spcPct val="90000"/>
              </a:lnSpc>
              <a:buNone/>
            </a:pPr>
            <a:r>
              <a:rPr lang="en-US" sz="2800" dirty="0" smtClean="0"/>
              <a:t>the key is the </a:t>
            </a:r>
            <a:r>
              <a:rPr lang="en-US" sz="4400" i="1" dirty="0" smtClean="0">
                <a:solidFill>
                  <a:schemeClr val="accent1"/>
                </a:solidFill>
              </a:rPr>
              <a:t>RATIO</a:t>
            </a:r>
          </a:p>
          <a:p>
            <a:pPr marL="109728" indent="0" algn="ctr">
              <a:lnSpc>
                <a:spcPct val="90000"/>
              </a:lnSpc>
              <a:buNone/>
            </a:pPr>
            <a:endParaRPr lang="en-US" sz="4400" b="1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Positive interactions include : verbal praise, nonverbal acknowledgement, </a:t>
            </a:r>
            <a:r>
              <a:rPr lang="en-US" sz="2800" u="sng" dirty="0" smtClean="0"/>
              <a:t>non</a:t>
            </a:r>
            <a:r>
              <a:rPr lang="en-US" sz="2800" dirty="0" smtClean="0"/>
              <a:t>-contingent attention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Ratio of Interactions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39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</p:spPr>
        <p:txBody>
          <a:bodyPr/>
          <a:lstStyle/>
          <a:p>
            <a:r>
              <a:rPr lang="en-US" dirty="0" smtClean="0"/>
              <a:t>Informal Fidelity Checklist: Tier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Tier 1 Classroom Behavior Support Plan</a:t>
            </a:r>
          </a:p>
          <a:p>
            <a:endParaRPr lang="en-US" dirty="0"/>
          </a:p>
          <a:p>
            <a:r>
              <a:rPr lang="en-US" dirty="0" smtClean="0"/>
              <a:t>Tier 1 Targeted Behavior Support Plan</a:t>
            </a:r>
          </a:p>
          <a:p>
            <a:pPr marL="0" indent="0">
              <a:buNone/>
            </a:pPr>
            <a:r>
              <a:rPr lang="en-US" dirty="0" smtClean="0"/>
              <a:t>(in development)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Tools You Can Use for Self-Reflection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4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80975"/>
            <a:ext cx="8775700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42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7" tIns="44450" rIns="90487" bIns="44450"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What do I want my classroom to look like?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How do I want children to treat me as a person?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How do I want children to treat one another?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What kind of information or values do I want to communicate to students about being an adult, an educator, a woman or a man in today's society?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How do I want children to remember me when the last day of school ends and I am no longer part of their daily lives?</a:t>
            </a:r>
          </a:p>
          <a:p>
            <a:pPr lvl="1" eaLnBrk="1" hangingPunct="1">
              <a:lnSpc>
                <a:spcPct val="80000"/>
              </a:lnSpc>
              <a:buSzPct val="75000"/>
              <a:buFont typeface="Wingdings" pitchFamily="2" charset="2"/>
              <a:buChar char="¶"/>
            </a:pPr>
            <a:r>
              <a:rPr lang="en-US" altLang="en-US" sz="2000" dirty="0" smtClean="0"/>
              <a:t>How can I </a:t>
            </a:r>
            <a:r>
              <a:rPr lang="en-US" altLang="en-US" sz="2000" u="sng" dirty="0" smtClean="0"/>
              <a:t>change my instruction</a:t>
            </a:r>
            <a:r>
              <a:rPr lang="en-US" altLang="en-US" sz="2000" dirty="0" smtClean="0"/>
              <a:t> to help pupils develop the skills I am trying to teach?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smtClean="0">
                <a:solidFill>
                  <a:srgbClr val="CC0000"/>
                </a:solidFill>
              </a:rPr>
              <a:t>Bottom line = ask yourself if students have pre-requisite and requisite skills to succeed based on each of your answers – if not, teach and practice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eaLnBrk="1" hangingPunct="1"/>
            <a:r>
              <a:rPr lang="en-US" altLang="en-US" dirty="0" smtClean="0"/>
              <a:t>Start by asking yourself…</a:t>
            </a:r>
          </a:p>
        </p:txBody>
      </p:sp>
    </p:spTree>
    <p:extLst>
      <p:ext uri="{BB962C8B-B14F-4D97-AF65-F5344CB8AC3E}">
        <p14:creationId xmlns:p14="http://schemas.microsoft.com/office/powerpoint/2010/main" val="2445327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en-US" dirty="0" smtClean="0"/>
              <a:t>Focus on what you want students to do “instead” (replacement behaviors)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en-US" dirty="0" smtClean="0"/>
              <a:t>Look for patterns of behavior that suggest “functional relationships”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Teach</a:t>
            </a:r>
            <a:r>
              <a:rPr lang="en-US" altLang="en-US" dirty="0" smtClean="0"/>
              <a:t> replacement behavior and provide multiple opportunities to </a:t>
            </a:r>
            <a:r>
              <a:rPr lang="en-US" altLang="en-US" dirty="0" smtClean="0">
                <a:solidFill>
                  <a:srgbClr val="FF0000"/>
                </a:solidFill>
              </a:rPr>
              <a:t>practice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en-US" dirty="0" smtClean="0"/>
              <a:t>Deliver high rates of </a:t>
            </a:r>
            <a:r>
              <a:rPr lang="en-US" altLang="en-US" dirty="0" smtClean="0">
                <a:solidFill>
                  <a:srgbClr val="FF0000"/>
                </a:solidFill>
              </a:rPr>
              <a:t>positive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feedback/same similar outcome as problem behavior</a:t>
            </a:r>
            <a:r>
              <a:rPr lang="en-US" altLang="en-US" dirty="0" smtClean="0"/>
              <a:t> when students display replacement behavior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Know the FUNDAMENTAL Practices</a:t>
            </a:r>
          </a:p>
        </p:txBody>
      </p:sp>
    </p:spTree>
    <p:extLst>
      <p:ext uri="{BB962C8B-B14F-4D97-AF65-F5344CB8AC3E}">
        <p14:creationId xmlns:p14="http://schemas.microsoft.com/office/powerpoint/2010/main" val="1697626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PBIS materials are posted </a:t>
            </a:r>
          </a:p>
          <a:p>
            <a:r>
              <a:rPr lang="en-US" dirty="0" smtClean="0"/>
              <a:t>Reinforcers</a:t>
            </a:r>
          </a:p>
          <a:p>
            <a:r>
              <a:rPr lang="en-US" dirty="0" smtClean="0"/>
              <a:t>Re-teaching</a:t>
            </a:r>
          </a:p>
          <a:p>
            <a:r>
              <a:rPr lang="en-US" dirty="0" smtClean="0"/>
              <a:t>Engagement</a:t>
            </a:r>
          </a:p>
          <a:p>
            <a:r>
              <a:rPr lang="en-US" dirty="0" smtClean="0"/>
              <a:t>Caring Relationship Building</a:t>
            </a:r>
          </a:p>
          <a:p>
            <a:r>
              <a:rPr lang="en-US" dirty="0" smtClean="0"/>
              <a:t>Positives: Negatives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Tier 1 PBIS Class wide Behavior 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every Tier 1 Classroom should look like and sound like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53200" y="3429000"/>
            <a:ext cx="20574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how you build your foundation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638800" y="2590800"/>
            <a:ext cx="685800" cy="3048000"/>
          </a:xfrm>
          <a:prstGeom prst="rightBrace">
            <a:avLst>
              <a:gd name="adj1" fmla="val 0"/>
              <a:gd name="adj2" fmla="val 5091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057400"/>
            <a:ext cx="525727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/>
              <a:t>PBIS materials </a:t>
            </a:r>
          </a:p>
          <a:p>
            <a:pPr algn="ctr"/>
            <a:r>
              <a:rPr lang="en-US" sz="6600" dirty="0" smtClean="0"/>
              <a:t>are posted </a:t>
            </a:r>
          </a:p>
        </p:txBody>
      </p:sp>
    </p:spTree>
    <p:extLst>
      <p:ext uri="{BB962C8B-B14F-4D97-AF65-F5344CB8AC3E}">
        <p14:creationId xmlns:p14="http://schemas.microsoft.com/office/powerpoint/2010/main" val="326548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66609" y="3581400"/>
            <a:ext cx="2667000" cy="3429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are teaching tools.  If you don’t actively use them as teaching tools then they are just decorations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3505200"/>
          </a:xfrm>
        </p:spPr>
        <p:txBody>
          <a:bodyPr/>
          <a:lstStyle/>
          <a:p>
            <a:r>
              <a:rPr lang="en-US" dirty="0" smtClean="0"/>
              <a:t>Classroom Behavioral Matrix</a:t>
            </a:r>
          </a:p>
          <a:p>
            <a:r>
              <a:rPr lang="en-US" dirty="0" smtClean="0"/>
              <a:t>Hallway Behavioral Matrix</a:t>
            </a:r>
          </a:p>
          <a:p>
            <a:r>
              <a:rPr lang="en-US" dirty="0" smtClean="0"/>
              <a:t>Classroom Routines and Procedures</a:t>
            </a:r>
          </a:p>
          <a:p>
            <a:r>
              <a:rPr lang="en-US" dirty="0" smtClean="0"/>
              <a:t>Daily Schedule</a:t>
            </a:r>
          </a:p>
          <a:p>
            <a:r>
              <a:rPr lang="en-US" dirty="0" smtClean="0"/>
              <a:t>Voice Level Poster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PBIS materials are posted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u="sng" dirty="0" smtClean="0"/>
              <a:t>and referred to actively)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085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772400" cy="4419600"/>
          </a:xfrm>
        </p:spPr>
        <p:txBody>
          <a:bodyPr lIns="90487" tIns="44450" rIns="90487" bIns="44450">
            <a:noAutofit/>
          </a:bodyPr>
          <a:lstStyle/>
          <a:p>
            <a:pPr eaLnBrk="1" hangingPunct="1"/>
            <a:r>
              <a:rPr lang="en-US" altLang="en-US" sz="2000" dirty="0" smtClean="0"/>
              <a:t>Make smooth, rapid transitions between activities throughout the class period or school day</a:t>
            </a:r>
          </a:p>
          <a:p>
            <a:pPr eaLnBrk="1" hangingPunct="1"/>
            <a:r>
              <a:rPr lang="en-US" altLang="en-US" sz="2000" dirty="0" smtClean="0"/>
              <a:t>Teach/practice transition behaviors both within class and between class and other locations in the building</a:t>
            </a:r>
          </a:p>
          <a:p>
            <a:pPr eaLnBrk="1" hangingPunct="1"/>
            <a:r>
              <a:rPr lang="en-US" altLang="en-US" sz="2000" dirty="0" smtClean="0"/>
              <a:t>Establish predictable schedules - illustrate with icons, time, etc.</a:t>
            </a:r>
          </a:p>
          <a:p>
            <a:pPr>
              <a:buNone/>
            </a:pPr>
            <a:r>
              <a:rPr lang="en-US" altLang="en-US" sz="2000" dirty="0" smtClean="0"/>
              <a:t>Clear set-up and instructions for:</a:t>
            </a:r>
          </a:p>
          <a:p>
            <a:r>
              <a:rPr lang="en-US" altLang="en-US" sz="2000" dirty="0" smtClean="0"/>
              <a:t>Student directed activities</a:t>
            </a:r>
          </a:p>
          <a:p>
            <a:r>
              <a:rPr lang="en-US" altLang="en-US" sz="2000" dirty="0" smtClean="0"/>
              <a:t>Whole group activities</a:t>
            </a:r>
          </a:p>
          <a:p>
            <a:r>
              <a:rPr lang="en-US" altLang="en-US" sz="2000" dirty="0" smtClean="0"/>
              <a:t>Independent activities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What are YOUR UNIQUE ways to set up routines and procedures?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D0183-5DDC-44CF-A5A5-6AB781017766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>
            <a:normAutofit fontScale="90000"/>
          </a:bodyPr>
          <a:lstStyle/>
          <a:p>
            <a:r>
              <a:rPr lang="en-US" dirty="0" smtClean="0"/>
              <a:t>Classroom Routines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954339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1308</Words>
  <Application>Microsoft Macintosh PowerPoint</Application>
  <PresentationFormat>On-screen Show (4:3)</PresentationFormat>
  <Paragraphs>198</Paragraphs>
  <Slides>27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Concourse</vt:lpstr>
      <vt:lpstr>Clip</vt:lpstr>
      <vt:lpstr>Tier 1 PBIS/RtI-B  How do I know it when I see it?</vt:lpstr>
      <vt:lpstr>PowerPoint Presentation</vt:lpstr>
      <vt:lpstr>PowerPoint Presentation</vt:lpstr>
      <vt:lpstr>Start by asking yourself…</vt:lpstr>
      <vt:lpstr>Know the FUNDAMENTAL Practices</vt:lpstr>
      <vt:lpstr>Tier 1 PBIS Class wide Behavior Management What every Tier 1 Classroom should look like and sound like</vt:lpstr>
      <vt:lpstr>PowerPoint Presentation</vt:lpstr>
      <vt:lpstr>PBIS materials are posted  (and referred to actively)</vt:lpstr>
      <vt:lpstr>Classroom Routines and Procedures</vt:lpstr>
      <vt:lpstr>PowerPoint Presentation</vt:lpstr>
      <vt:lpstr>-Find the blank samples of classroom Procedure and Routine forms in your packet   -Get in grade level groups  -Discuss with your grade level partner(s) ideas and language to use in completing a Procedures and Routines form.  -Complete a Procedures and Routines form of your own choosing that reflects your current practices in your current classroom.</vt:lpstr>
      <vt:lpstr>Reinforcers How and When are they Used?</vt:lpstr>
      <vt:lpstr>The Steps</vt:lpstr>
      <vt:lpstr>HOW ELSE CAN YOU USE TICKETS?</vt:lpstr>
      <vt:lpstr>PowerPoint Presentation</vt:lpstr>
      <vt:lpstr>When does it happen? Where does it happen?  Why does it happen?  </vt:lpstr>
      <vt:lpstr>How are you going to prevent it from happening again?</vt:lpstr>
      <vt:lpstr>PowerPoint Presentation</vt:lpstr>
      <vt:lpstr>Check often for engagement. How?  Like this!</vt:lpstr>
      <vt:lpstr>PowerPoint Presentation</vt:lpstr>
      <vt:lpstr>What it looks like and sounds like to build a caring relationship with kids….</vt:lpstr>
      <vt:lpstr>PowerPoint Presentation</vt:lpstr>
      <vt:lpstr> Positives: Negatives (The Magical Ratio) </vt:lpstr>
      <vt:lpstr>Rationale-What Does 5 Positives to 1 Negative Mean?</vt:lpstr>
      <vt:lpstr>What does it look like and sound like?</vt:lpstr>
      <vt:lpstr>Ratio of Interactions</vt:lpstr>
      <vt:lpstr>Tools You Can Use for Self-Reflection</vt:lpstr>
    </vt:vector>
  </TitlesOfParts>
  <Company>City School District of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 1 PBIS/RtI-B? How do I know it when I see it?</dc:title>
  <dc:creator>Huttner, Catherine</dc:creator>
  <cp:lastModifiedBy>Cathy Huttner</cp:lastModifiedBy>
  <cp:revision>37</cp:revision>
  <cp:lastPrinted>2014-10-14T16:22:24Z</cp:lastPrinted>
  <dcterms:created xsi:type="dcterms:W3CDTF">2014-09-24T14:15:20Z</dcterms:created>
  <dcterms:modified xsi:type="dcterms:W3CDTF">2014-11-10T22:49:27Z</dcterms:modified>
</cp:coreProperties>
</file>