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5" r:id="rId1"/>
  </p:sldMasterIdLst>
  <p:notesMasterIdLst>
    <p:notesMasterId r:id="rId52"/>
  </p:notesMasterIdLst>
  <p:sldIdLst>
    <p:sldId id="257" r:id="rId2"/>
    <p:sldId id="301" r:id="rId3"/>
    <p:sldId id="256" r:id="rId4"/>
    <p:sldId id="258" r:id="rId5"/>
    <p:sldId id="302" r:id="rId6"/>
    <p:sldId id="303" r:id="rId7"/>
    <p:sldId id="304" r:id="rId8"/>
    <p:sldId id="305" r:id="rId9"/>
    <p:sldId id="263" r:id="rId10"/>
    <p:sldId id="311" r:id="rId11"/>
    <p:sldId id="308" r:id="rId12"/>
    <p:sldId id="310" r:id="rId13"/>
    <p:sldId id="314" r:id="rId14"/>
    <p:sldId id="315" r:id="rId15"/>
    <p:sldId id="313" r:id="rId16"/>
    <p:sldId id="316" r:id="rId17"/>
    <p:sldId id="312" r:id="rId18"/>
    <p:sldId id="266" r:id="rId19"/>
    <p:sldId id="265" r:id="rId20"/>
    <p:sldId id="267" r:id="rId21"/>
    <p:sldId id="269" r:id="rId22"/>
    <p:sldId id="270" r:id="rId23"/>
    <p:sldId id="318" r:id="rId24"/>
    <p:sldId id="271" r:id="rId25"/>
    <p:sldId id="299" r:id="rId26"/>
    <p:sldId id="320" r:id="rId27"/>
    <p:sldId id="272" r:id="rId28"/>
    <p:sldId id="273" r:id="rId29"/>
    <p:sldId id="319" r:id="rId30"/>
    <p:sldId id="274" r:id="rId31"/>
    <p:sldId id="275" r:id="rId32"/>
    <p:sldId id="276" r:id="rId33"/>
    <p:sldId id="277" r:id="rId34"/>
    <p:sldId id="278" r:id="rId35"/>
    <p:sldId id="280" r:id="rId36"/>
    <p:sldId id="281" r:id="rId37"/>
    <p:sldId id="282" r:id="rId38"/>
    <p:sldId id="283" r:id="rId39"/>
    <p:sldId id="284" r:id="rId40"/>
    <p:sldId id="285" r:id="rId41"/>
    <p:sldId id="287" r:id="rId42"/>
    <p:sldId id="288" r:id="rId43"/>
    <p:sldId id="289" r:id="rId44"/>
    <p:sldId id="290" r:id="rId45"/>
    <p:sldId id="291" r:id="rId46"/>
    <p:sldId id="292" r:id="rId47"/>
    <p:sldId id="293" r:id="rId48"/>
    <p:sldId id="294" r:id="rId49"/>
    <p:sldId id="295" r:id="rId50"/>
    <p:sldId id="297"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1600" y="-128"/>
      </p:cViewPr>
      <p:guideLst>
        <p:guide orient="horz" pos="2160"/>
        <p:guide pos="2880"/>
      </p:guideLst>
    </p:cSldViewPr>
  </p:slideViewPr>
  <p:notesTextViewPr>
    <p:cViewPr>
      <p:scale>
        <a:sx n="100" d="100"/>
        <a:sy n="100" d="100"/>
      </p:scale>
      <p:origin x="0" y="0"/>
    </p:cViewPr>
  </p:notesTextViewPr>
  <p:sorterViewPr>
    <p:cViewPr>
      <p:scale>
        <a:sx n="141" d="100"/>
        <a:sy n="141" d="100"/>
      </p:scale>
      <p:origin x="0" y="34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BF997-9DEF-0544-9323-AF91BA2D389C}" type="datetimeFigureOut">
              <a:rPr lang="en-US" smtClean="0"/>
              <a:t>8/23/16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BA073-3162-3D48-89A9-CA30ACEFC772}" type="slidenum">
              <a:rPr lang="en-US" smtClean="0"/>
              <a:t>‹#›</a:t>
            </a:fld>
            <a:endParaRPr lang="en-US" dirty="0"/>
          </a:p>
        </p:txBody>
      </p:sp>
    </p:spTree>
    <p:extLst>
      <p:ext uri="{BB962C8B-B14F-4D97-AF65-F5344CB8AC3E}">
        <p14:creationId xmlns:p14="http://schemas.microsoft.com/office/powerpoint/2010/main" val="7864834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62BDD929-61C7-4FCC-89F9-40C4C140DBC2}" type="slidenum">
              <a:rPr lang="en-US" smtClean="0"/>
              <a:pPr/>
              <a:t>2</a:t>
            </a:fld>
            <a:endParaRPr lang="en-US" dirty="0"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r>
              <a:rPr lang="en-US" dirty="0" smtClean="0"/>
              <a:t>This</a:t>
            </a:r>
            <a:r>
              <a:rPr lang="en-US" baseline="0" dirty="0" smtClean="0"/>
              <a:t> carton is the basis of PBIS. Everything needs to be taught.  </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24</a:t>
            </a:fld>
            <a:endParaRPr lang="en-US" dirty="0"/>
          </a:p>
        </p:txBody>
      </p:sp>
    </p:spTree>
    <p:extLst>
      <p:ext uri="{BB962C8B-B14F-4D97-AF65-F5344CB8AC3E}">
        <p14:creationId xmlns:p14="http://schemas.microsoft.com/office/powerpoint/2010/main" val="2670084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we will be covering today.  </a:t>
            </a:r>
            <a:endParaRPr lang="en-US" dirty="0"/>
          </a:p>
        </p:txBody>
      </p:sp>
      <p:sp>
        <p:nvSpPr>
          <p:cNvPr id="4" name="Slide Number Placeholder 3"/>
          <p:cNvSpPr>
            <a:spLocks noGrp="1"/>
          </p:cNvSpPr>
          <p:nvPr>
            <p:ph type="sldNum" sz="quarter" idx="10"/>
          </p:nvPr>
        </p:nvSpPr>
        <p:spPr/>
        <p:txBody>
          <a:bodyPr/>
          <a:lstStyle/>
          <a:p>
            <a:fld id="{596C177E-227E-479A-8AA4-C84509A0C378}" type="slidenum">
              <a:rPr lang="en-US" smtClean="0"/>
              <a:t>29</a:t>
            </a:fld>
            <a:endParaRPr lang="en-US" dirty="0"/>
          </a:p>
        </p:txBody>
      </p:sp>
    </p:spTree>
    <p:extLst>
      <p:ext uri="{BB962C8B-B14F-4D97-AF65-F5344CB8AC3E}">
        <p14:creationId xmlns:p14="http://schemas.microsoft.com/office/powerpoint/2010/main" val="94367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 – reference power point on website</a:t>
            </a:r>
          </a:p>
        </p:txBody>
      </p:sp>
      <p:sp>
        <p:nvSpPr>
          <p:cNvPr id="4" name="Slide Number Placeholder 3"/>
          <p:cNvSpPr>
            <a:spLocks noGrp="1"/>
          </p:cNvSpPr>
          <p:nvPr>
            <p:ph type="sldNum" sz="quarter" idx="10"/>
          </p:nvPr>
        </p:nvSpPr>
        <p:spPr/>
        <p:txBody>
          <a:bodyPr/>
          <a:lstStyle/>
          <a:p>
            <a:fld id="{B8CCE4F3-90A0-481D-B790-3E2F000A0549}" type="slidenum">
              <a:rPr lang="en-US" smtClean="0"/>
              <a:t>30</a:t>
            </a:fld>
            <a:endParaRPr lang="en-US" dirty="0"/>
          </a:p>
        </p:txBody>
      </p:sp>
    </p:spTree>
    <p:extLst>
      <p:ext uri="{BB962C8B-B14F-4D97-AF65-F5344CB8AC3E}">
        <p14:creationId xmlns:p14="http://schemas.microsoft.com/office/powerpoint/2010/main" val="3732046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31</a:t>
            </a:fld>
            <a:endParaRPr lang="en-US" dirty="0"/>
          </a:p>
        </p:txBody>
      </p:sp>
    </p:spTree>
    <p:extLst>
      <p:ext uri="{BB962C8B-B14F-4D97-AF65-F5344CB8AC3E}">
        <p14:creationId xmlns:p14="http://schemas.microsoft.com/office/powerpoint/2010/main" val="2752786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 Cathy</a:t>
            </a:r>
          </a:p>
        </p:txBody>
      </p:sp>
      <p:sp>
        <p:nvSpPr>
          <p:cNvPr id="4" name="Slide Number Placeholder 3"/>
          <p:cNvSpPr>
            <a:spLocks noGrp="1"/>
          </p:cNvSpPr>
          <p:nvPr>
            <p:ph type="sldNum" sz="quarter" idx="10"/>
          </p:nvPr>
        </p:nvSpPr>
        <p:spPr/>
        <p:txBody>
          <a:bodyPr/>
          <a:lstStyle/>
          <a:p>
            <a:fld id="{B8CCE4F3-90A0-481D-B790-3E2F000A0549}" type="slidenum">
              <a:rPr lang="en-US" smtClean="0"/>
              <a:t>32</a:t>
            </a:fld>
            <a:endParaRPr lang="en-US" dirty="0"/>
          </a:p>
        </p:txBody>
      </p:sp>
    </p:spTree>
    <p:extLst>
      <p:ext uri="{BB962C8B-B14F-4D97-AF65-F5344CB8AC3E}">
        <p14:creationId xmlns:p14="http://schemas.microsoft.com/office/powerpoint/2010/main" val="4194364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33</a:t>
            </a:fld>
            <a:endParaRPr lang="en-US" dirty="0"/>
          </a:p>
        </p:txBody>
      </p:sp>
    </p:spTree>
    <p:extLst>
      <p:ext uri="{BB962C8B-B14F-4D97-AF65-F5344CB8AC3E}">
        <p14:creationId xmlns:p14="http://schemas.microsoft.com/office/powerpoint/2010/main" val="757515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34</a:t>
            </a:fld>
            <a:endParaRPr lang="en-US" dirty="0"/>
          </a:p>
        </p:txBody>
      </p:sp>
    </p:spTree>
    <p:extLst>
      <p:ext uri="{BB962C8B-B14F-4D97-AF65-F5344CB8AC3E}">
        <p14:creationId xmlns:p14="http://schemas.microsoft.com/office/powerpoint/2010/main" val="7575154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a:p>
            <a:endParaRPr lang="en-US" dirty="0"/>
          </a:p>
        </p:txBody>
      </p:sp>
      <p:sp>
        <p:nvSpPr>
          <p:cNvPr id="4" name="Slide Number Placeholder 3"/>
          <p:cNvSpPr>
            <a:spLocks noGrp="1"/>
          </p:cNvSpPr>
          <p:nvPr>
            <p:ph type="sldNum" sz="quarter" idx="10"/>
          </p:nvPr>
        </p:nvSpPr>
        <p:spPr/>
        <p:txBody>
          <a:bodyPr/>
          <a:lstStyle/>
          <a:p>
            <a:fld id="{B8CCE4F3-90A0-481D-B790-3E2F000A0549}" type="slidenum">
              <a:rPr lang="en-US" smtClean="0"/>
              <a:t>36</a:t>
            </a:fld>
            <a:endParaRPr lang="en-US" dirty="0"/>
          </a:p>
        </p:txBody>
      </p:sp>
    </p:spTree>
    <p:extLst>
      <p:ext uri="{BB962C8B-B14F-4D97-AF65-F5344CB8AC3E}">
        <p14:creationId xmlns:p14="http://schemas.microsoft.com/office/powerpoint/2010/main" val="695214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37</a:t>
            </a:fld>
            <a:endParaRPr lang="en-US" dirty="0"/>
          </a:p>
        </p:txBody>
      </p:sp>
    </p:spTree>
    <p:extLst>
      <p:ext uri="{BB962C8B-B14F-4D97-AF65-F5344CB8AC3E}">
        <p14:creationId xmlns:p14="http://schemas.microsoft.com/office/powerpoint/2010/main" val="1579589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41</a:t>
            </a:fld>
            <a:endParaRPr lang="en-US" dirty="0"/>
          </a:p>
        </p:txBody>
      </p:sp>
    </p:spTree>
    <p:extLst>
      <p:ext uri="{BB962C8B-B14F-4D97-AF65-F5344CB8AC3E}">
        <p14:creationId xmlns:p14="http://schemas.microsoft.com/office/powerpoint/2010/main" val="148574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REGULATORY HISTORY</a:t>
            </a:r>
          </a:p>
          <a:p>
            <a:endParaRPr lang="en-US" dirty="0"/>
          </a:p>
        </p:txBody>
      </p:sp>
      <p:sp>
        <p:nvSpPr>
          <p:cNvPr id="4" name="Slide Number Placeholder 3"/>
          <p:cNvSpPr>
            <a:spLocks noGrp="1"/>
          </p:cNvSpPr>
          <p:nvPr>
            <p:ph type="sldNum" sz="quarter" idx="10"/>
          </p:nvPr>
        </p:nvSpPr>
        <p:spPr/>
        <p:txBody>
          <a:bodyPr/>
          <a:lstStyle/>
          <a:p>
            <a:fld id="{1D1BA073-3162-3D48-89A9-CA30ACEFC772}" type="slidenum">
              <a:rPr lang="en-US" smtClean="0"/>
              <a:t>3</a:t>
            </a:fld>
            <a:endParaRPr lang="en-US" dirty="0"/>
          </a:p>
        </p:txBody>
      </p:sp>
    </p:spTree>
    <p:extLst>
      <p:ext uri="{BB962C8B-B14F-4D97-AF65-F5344CB8AC3E}">
        <p14:creationId xmlns:p14="http://schemas.microsoft.com/office/powerpoint/2010/main" val="507755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CE4F3-90A0-481D-B790-3E2F000A0549}" type="slidenum">
              <a:rPr lang="en-US" smtClean="0"/>
              <a:t>42</a:t>
            </a:fld>
            <a:endParaRPr lang="en-US" dirty="0"/>
          </a:p>
        </p:txBody>
      </p:sp>
    </p:spTree>
    <p:extLst>
      <p:ext uri="{BB962C8B-B14F-4D97-AF65-F5344CB8AC3E}">
        <p14:creationId xmlns:p14="http://schemas.microsoft.com/office/powerpoint/2010/main" val="4166239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Colleen/Cathy</a:t>
            </a:r>
          </a:p>
        </p:txBody>
      </p:sp>
      <p:sp>
        <p:nvSpPr>
          <p:cNvPr id="4" name="Slide Number Placeholder 3"/>
          <p:cNvSpPr>
            <a:spLocks noGrp="1"/>
          </p:cNvSpPr>
          <p:nvPr>
            <p:ph type="sldNum" sz="quarter" idx="10"/>
          </p:nvPr>
        </p:nvSpPr>
        <p:spPr/>
        <p:txBody>
          <a:bodyPr/>
          <a:lstStyle/>
          <a:p>
            <a:fld id="{B8CCE4F3-90A0-481D-B790-3E2F000A0549}" type="slidenum">
              <a:rPr lang="en-US" smtClean="0"/>
              <a:t>43</a:t>
            </a:fld>
            <a:endParaRPr lang="en-US" dirty="0"/>
          </a:p>
        </p:txBody>
      </p:sp>
    </p:spTree>
    <p:extLst>
      <p:ext uri="{BB962C8B-B14F-4D97-AF65-F5344CB8AC3E}">
        <p14:creationId xmlns:p14="http://schemas.microsoft.com/office/powerpoint/2010/main" val="2346797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44</a:t>
            </a:fld>
            <a:endParaRPr lang="en-US" dirty="0"/>
          </a:p>
        </p:txBody>
      </p:sp>
    </p:spTree>
    <p:extLst>
      <p:ext uri="{BB962C8B-B14F-4D97-AF65-F5344CB8AC3E}">
        <p14:creationId xmlns:p14="http://schemas.microsoft.com/office/powerpoint/2010/main" val="1584569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45</a:t>
            </a:fld>
            <a:endParaRPr lang="en-US" dirty="0"/>
          </a:p>
        </p:txBody>
      </p:sp>
    </p:spTree>
    <p:extLst>
      <p:ext uri="{BB962C8B-B14F-4D97-AF65-F5344CB8AC3E}">
        <p14:creationId xmlns:p14="http://schemas.microsoft.com/office/powerpoint/2010/main" val="3089500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Cathy</a:t>
            </a:r>
          </a:p>
        </p:txBody>
      </p:sp>
      <p:sp>
        <p:nvSpPr>
          <p:cNvPr id="4" name="Slide Number Placeholder 3"/>
          <p:cNvSpPr>
            <a:spLocks noGrp="1"/>
          </p:cNvSpPr>
          <p:nvPr>
            <p:ph type="sldNum" sz="quarter" idx="10"/>
          </p:nvPr>
        </p:nvSpPr>
        <p:spPr/>
        <p:txBody>
          <a:bodyPr/>
          <a:lstStyle/>
          <a:p>
            <a:fld id="{B8CCE4F3-90A0-481D-B790-3E2F000A0549}" type="slidenum">
              <a:rPr lang="en-US" smtClean="0"/>
              <a:t>46</a:t>
            </a:fld>
            <a:endParaRPr lang="en-US" dirty="0"/>
          </a:p>
        </p:txBody>
      </p:sp>
    </p:spTree>
    <p:extLst>
      <p:ext uri="{BB962C8B-B14F-4D97-AF65-F5344CB8AC3E}">
        <p14:creationId xmlns:p14="http://schemas.microsoft.com/office/powerpoint/2010/main" val="18608379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Colleen/Cathy</a:t>
            </a:r>
          </a:p>
        </p:txBody>
      </p:sp>
      <p:sp>
        <p:nvSpPr>
          <p:cNvPr id="4" name="Slide Number Placeholder 3"/>
          <p:cNvSpPr>
            <a:spLocks noGrp="1"/>
          </p:cNvSpPr>
          <p:nvPr>
            <p:ph type="sldNum" sz="quarter" idx="10"/>
          </p:nvPr>
        </p:nvSpPr>
        <p:spPr/>
        <p:txBody>
          <a:bodyPr/>
          <a:lstStyle/>
          <a:p>
            <a:fld id="{B8CCE4F3-90A0-481D-B790-3E2F000A0549}" type="slidenum">
              <a:rPr lang="en-US" smtClean="0"/>
              <a:t>47</a:t>
            </a:fld>
            <a:endParaRPr lang="en-US" dirty="0"/>
          </a:p>
        </p:txBody>
      </p:sp>
    </p:spTree>
    <p:extLst>
      <p:ext uri="{BB962C8B-B14F-4D97-AF65-F5344CB8AC3E}">
        <p14:creationId xmlns:p14="http://schemas.microsoft.com/office/powerpoint/2010/main" val="4129799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Colleen/Cathy</a:t>
            </a:r>
          </a:p>
        </p:txBody>
      </p:sp>
      <p:sp>
        <p:nvSpPr>
          <p:cNvPr id="4" name="Slide Number Placeholder 3"/>
          <p:cNvSpPr>
            <a:spLocks noGrp="1"/>
          </p:cNvSpPr>
          <p:nvPr>
            <p:ph type="sldNum" sz="quarter" idx="10"/>
          </p:nvPr>
        </p:nvSpPr>
        <p:spPr/>
        <p:txBody>
          <a:bodyPr/>
          <a:lstStyle/>
          <a:p>
            <a:fld id="{B8CCE4F3-90A0-481D-B790-3E2F000A0549}" type="slidenum">
              <a:rPr lang="en-US" smtClean="0"/>
              <a:t>48</a:t>
            </a:fld>
            <a:endParaRPr lang="en-US" dirty="0"/>
          </a:p>
        </p:txBody>
      </p:sp>
    </p:spTree>
    <p:extLst>
      <p:ext uri="{BB962C8B-B14F-4D97-AF65-F5344CB8AC3E}">
        <p14:creationId xmlns:p14="http://schemas.microsoft.com/office/powerpoint/2010/main" val="1532639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1BA073-3162-3D48-89A9-CA30ACEFC772}" type="slidenum">
              <a:rPr lang="en-US" smtClean="0"/>
              <a:t>50</a:t>
            </a:fld>
            <a:endParaRPr lang="en-US" dirty="0"/>
          </a:p>
        </p:txBody>
      </p:sp>
    </p:spTree>
    <p:extLst>
      <p:ext uri="{BB962C8B-B14F-4D97-AF65-F5344CB8AC3E}">
        <p14:creationId xmlns:p14="http://schemas.microsoft.com/office/powerpoint/2010/main" val="189557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34035" indent="-282321" eaLnBrk="0" hangingPunct="0">
              <a:defRPr>
                <a:solidFill>
                  <a:schemeClr val="tx1"/>
                </a:solidFill>
                <a:latin typeface="Calibri" pitchFamily="34" charset="0"/>
                <a:cs typeface="Arial" pitchFamily="34" charset="0"/>
              </a:defRPr>
            </a:lvl2pPr>
            <a:lvl3pPr marL="1129284" indent="-225857" eaLnBrk="0" hangingPunct="0">
              <a:defRPr>
                <a:solidFill>
                  <a:schemeClr val="tx1"/>
                </a:solidFill>
                <a:latin typeface="Calibri" pitchFamily="34" charset="0"/>
                <a:cs typeface="Arial" pitchFamily="34" charset="0"/>
              </a:defRPr>
            </a:lvl3pPr>
            <a:lvl4pPr marL="1580998" indent="-225857" eaLnBrk="0" hangingPunct="0">
              <a:defRPr>
                <a:solidFill>
                  <a:schemeClr val="tx1"/>
                </a:solidFill>
                <a:latin typeface="Calibri" pitchFamily="34" charset="0"/>
                <a:cs typeface="Arial" pitchFamily="34" charset="0"/>
              </a:defRPr>
            </a:lvl4pPr>
            <a:lvl5pPr marL="2032711" indent="-225857" eaLnBrk="0" hangingPunct="0">
              <a:defRPr>
                <a:solidFill>
                  <a:schemeClr val="tx1"/>
                </a:solidFill>
                <a:latin typeface="Calibri" pitchFamily="34" charset="0"/>
                <a:cs typeface="Arial" pitchFamily="34" charset="0"/>
              </a:defRPr>
            </a:lvl5pPr>
            <a:lvl6pPr marL="2484425" indent="-225857" eaLnBrk="0" fontAlgn="base" hangingPunct="0">
              <a:spcBef>
                <a:spcPct val="0"/>
              </a:spcBef>
              <a:spcAft>
                <a:spcPct val="0"/>
              </a:spcAft>
              <a:defRPr>
                <a:solidFill>
                  <a:schemeClr val="tx1"/>
                </a:solidFill>
                <a:latin typeface="Calibri" pitchFamily="34" charset="0"/>
                <a:cs typeface="Arial" pitchFamily="34" charset="0"/>
              </a:defRPr>
            </a:lvl6pPr>
            <a:lvl7pPr marL="2936138" indent="-225857" eaLnBrk="0" fontAlgn="base" hangingPunct="0">
              <a:spcBef>
                <a:spcPct val="0"/>
              </a:spcBef>
              <a:spcAft>
                <a:spcPct val="0"/>
              </a:spcAft>
              <a:defRPr>
                <a:solidFill>
                  <a:schemeClr val="tx1"/>
                </a:solidFill>
                <a:latin typeface="Calibri" pitchFamily="34" charset="0"/>
                <a:cs typeface="Arial" pitchFamily="34" charset="0"/>
              </a:defRPr>
            </a:lvl7pPr>
            <a:lvl8pPr marL="3387852" indent="-225857" eaLnBrk="0" fontAlgn="base" hangingPunct="0">
              <a:spcBef>
                <a:spcPct val="0"/>
              </a:spcBef>
              <a:spcAft>
                <a:spcPct val="0"/>
              </a:spcAft>
              <a:defRPr>
                <a:solidFill>
                  <a:schemeClr val="tx1"/>
                </a:solidFill>
                <a:latin typeface="Calibri" pitchFamily="34" charset="0"/>
                <a:cs typeface="Arial" pitchFamily="34" charset="0"/>
              </a:defRPr>
            </a:lvl8pPr>
            <a:lvl9pPr marL="3839566" indent="-225857" eaLnBrk="0" fontAlgn="base" hangingPunct="0">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2ADBDABE-E7B1-4725-B654-AA52D249C81C}" type="slidenum">
              <a:rPr lang="en-US" altLang="en-US" smtClean="0">
                <a:latin typeface="Arial" pitchFamily="34" charset="0"/>
                <a:ea typeface="MS PGothic" pitchFamily="34" charset="-128"/>
              </a:rPr>
              <a:pPr fontAlgn="base">
                <a:spcBef>
                  <a:spcPct val="0"/>
                </a:spcBef>
                <a:spcAft>
                  <a:spcPct val="0"/>
                </a:spcAft>
              </a:pPr>
              <a:t>4</a:t>
            </a:fld>
            <a:endParaRPr lang="en-US" altLang="en-US" dirty="0" smtClean="0">
              <a:latin typeface="Arial" pitchFamily="34" charset="0"/>
              <a:ea typeface="MS PGothic" pitchFamily="34" charset="-128"/>
            </a:endParaRPr>
          </a:p>
        </p:txBody>
      </p:sp>
      <p:sp>
        <p:nvSpPr>
          <p:cNvPr id="86019" name="Rectangle 7"/>
          <p:cNvSpPr txBox="1">
            <a:spLocks noGrp="1" noChangeArrowheads="1"/>
          </p:cNvSpPr>
          <p:nvPr/>
        </p:nvSpPr>
        <p:spPr bwMode="auto">
          <a:xfrm>
            <a:off x="3886879" y="8686879"/>
            <a:ext cx="2971121" cy="457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nchor="b"/>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r"/>
            <a:fld id="{F25973BB-95C2-44CD-8E1C-7DD6F55EA214}" type="slidenum">
              <a:rPr lang="en-US" altLang="en-US" sz="1200">
                <a:latin typeface="Arial" pitchFamily="34" charset="0"/>
                <a:ea typeface="MS PGothic" pitchFamily="34" charset="-128"/>
              </a:rPr>
              <a:pPr algn="r"/>
              <a:t>4</a:t>
            </a:fld>
            <a:endParaRPr lang="en-US" altLang="en-US" sz="1200" dirty="0">
              <a:latin typeface="Arial" pitchFamily="34" charset="0"/>
              <a:ea typeface="MS PGothic" pitchFamily="34" charset="-128"/>
            </a:endParaRPr>
          </a:p>
        </p:txBody>
      </p:sp>
      <p:sp>
        <p:nvSpPr>
          <p:cNvPr id="8602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6021"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r>
              <a:rPr lang="en-US" altLang="en-US" dirty="0" smtClean="0">
                <a:ea typeface="MS PGothic" pitchFamily="34" charset="-128"/>
              </a:rPr>
              <a:t>Review triangle and Tier percentage expectations.</a:t>
            </a:r>
          </a:p>
          <a:p>
            <a:pPr eaLnBrk="1" hangingPunct="1"/>
            <a:r>
              <a:rPr lang="en-US" altLang="en-US" dirty="0" smtClean="0">
                <a:ea typeface="MS PGothic" pitchFamily="34" charset="-128"/>
              </a:rPr>
              <a:t>Focus on the similarity between</a:t>
            </a:r>
            <a:r>
              <a:rPr lang="en-US" altLang="en-US" baseline="0" dirty="0" smtClean="0">
                <a:ea typeface="MS PGothic" pitchFamily="34" charset="-128"/>
              </a:rPr>
              <a:t> A and B</a:t>
            </a:r>
            <a:endParaRPr lang="en-US" altLang="en-US" dirty="0" smtClean="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2821">
              <a:defRPr>
                <a:solidFill>
                  <a:schemeClr val="tx1"/>
                </a:solidFill>
                <a:latin typeface="Comic Sans MS" charset="0"/>
                <a:ea typeface="ＭＳ Ｐゴシック" charset="0"/>
              </a:defRPr>
            </a:lvl1pPr>
            <a:lvl2pPr marL="726531" indent="-279435" defTabSz="912821">
              <a:defRPr>
                <a:solidFill>
                  <a:schemeClr val="tx1"/>
                </a:solidFill>
                <a:latin typeface="Comic Sans MS" charset="0"/>
                <a:ea typeface="ＭＳ Ｐゴシック" charset="0"/>
              </a:defRPr>
            </a:lvl2pPr>
            <a:lvl3pPr marL="1117740" indent="-223548" defTabSz="912821">
              <a:defRPr>
                <a:solidFill>
                  <a:schemeClr val="tx1"/>
                </a:solidFill>
                <a:latin typeface="Comic Sans MS" charset="0"/>
                <a:ea typeface="ＭＳ Ｐゴシック" charset="0"/>
              </a:defRPr>
            </a:lvl3pPr>
            <a:lvl4pPr marL="1564836" indent="-223548" defTabSz="912821">
              <a:defRPr>
                <a:solidFill>
                  <a:schemeClr val="tx1"/>
                </a:solidFill>
                <a:latin typeface="Comic Sans MS" charset="0"/>
                <a:ea typeface="ＭＳ Ｐゴシック" charset="0"/>
              </a:defRPr>
            </a:lvl4pPr>
            <a:lvl5pPr marL="2011931" indent="-223548" defTabSz="912821">
              <a:defRPr>
                <a:solidFill>
                  <a:schemeClr val="tx1"/>
                </a:solidFill>
                <a:latin typeface="Comic Sans MS" charset="0"/>
                <a:ea typeface="ＭＳ Ｐゴシック" charset="0"/>
              </a:defRPr>
            </a:lvl5pPr>
            <a:lvl6pPr marL="2459027" indent="-223548" defTabSz="912821" eaLnBrk="0" fontAlgn="base" hangingPunct="0">
              <a:spcBef>
                <a:spcPct val="0"/>
              </a:spcBef>
              <a:spcAft>
                <a:spcPct val="0"/>
              </a:spcAft>
              <a:defRPr>
                <a:solidFill>
                  <a:schemeClr val="tx1"/>
                </a:solidFill>
                <a:latin typeface="Comic Sans MS" charset="0"/>
                <a:ea typeface="ＭＳ Ｐゴシック" charset="0"/>
              </a:defRPr>
            </a:lvl6pPr>
            <a:lvl7pPr marL="2906123" indent="-223548" defTabSz="912821" eaLnBrk="0" fontAlgn="base" hangingPunct="0">
              <a:spcBef>
                <a:spcPct val="0"/>
              </a:spcBef>
              <a:spcAft>
                <a:spcPct val="0"/>
              </a:spcAft>
              <a:defRPr>
                <a:solidFill>
                  <a:schemeClr val="tx1"/>
                </a:solidFill>
                <a:latin typeface="Comic Sans MS" charset="0"/>
                <a:ea typeface="ＭＳ Ｐゴシック" charset="0"/>
              </a:defRPr>
            </a:lvl7pPr>
            <a:lvl8pPr marL="3353219" indent="-223548" defTabSz="912821" eaLnBrk="0" fontAlgn="base" hangingPunct="0">
              <a:spcBef>
                <a:spcPct val="0"/>
              </a:spcBef>
              <a:spcAft>
                <a:spcPct val="0"/>
              </a:spcAft>
              <a:defRPr>
                <a:solidFill>
                  <a:schemeClr val="tx1"/>
                </a:solidFill>
                <a:latin typeface="Comic Sans MS" charset="0"/>
                <a:ea typeface="ＭＳ Ｐゴシック" charset="0"/>
              </a:defRPr>
            </a:lvl8pPr>
            <a:lvl9pPr marL="3800315" indent="-223548" defTabSz="912821" eaLnBrk="0" fontAlgn="base" hangingPunct="0">
              <a:spcBef>
                <a:spcPct val="0"/>
              </a:spcBef>
              <a:spcAft>
                <a:spcPct val="0"/>
              </a:spcAft>
              <a:defRPr>
                <a:solidFill>
                  <a:schemeClr val="tx1"/>
                </a:solidFill>
                <a:latin typeface="Comic Sans MS" charset="0"/>
                <a:ea typeface="ＭＳ Ｐゴシック" charset="0"/>
              </a:defRPr>
            </a:lvl9pPr>
          </a:lstStyle>
          <a:p>
            <a:fld id="{50F94A25-43E6-F643-BA7B-3CF77204DB73}" type="slidenum">
              <a:rPr lang="en-US">
                <a:latin typeface="Arial" charset="0"/>
              </a:rPr>
              <a:pPr/>
              <a:t>11</a:t>
            </a:fld>
            <a:endParaRPr lang="en-US" dirty="0">
              <a:latin typeface="Arial" charset="0"/>
            </a:endParaRPr>
          </a:p>
        </p:txBody>
      </p:sp>
      <p:sp>
        <p:nvSpPr>
          <p:cNvPr id="37891" name="Rectangle 2"/>
          <p:cNvSpPr>
            <a:spLocks noGrp="1" noRot="1" noChangeAspect="1" noChangeArrowheads="1" noTextEdit="1"/>
          </p:cNvSpPr>
          <p:nvPr>
            <p:ph type="sldImg"/>
          </p:nvPr>
        </p:nvSpPr>
        <p:spPr>
          <a:xfrm>
            <a:off x="1166925" y="686113"/>
            <a:ext cx="4527237" cy="3429000"/>
          </a:xfrm>
          <a:ln/>
        </p:spPr>
      </p:sp>
      <p:sp>
        <p:nvSpPr>
          <p:cNvPr id="3789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2821">
              <a:defRPr>
                <a:solidFill>
                  <a:schemeClr val="tx1"/>
                </a:solidFill>
                <a:latin typeface="Comic Sans MS" charset="0"/>
                <a:ea typeface="ＭＳ Ｐゴシック" charset="0"/>
              </a:defRPr>
            </a:lvl1pPr>
            <a:lvl2pPr marL="726531" indent="-279435" defTabSz="912821">
              <a:defRPr>
                <a:solidFill>
                  <a:schemeClr val="tx1"/>
                </a:solidFill>
                <a:latin typeface="Comic Sans MS" charset="0"/>
                <a:ea typeface="ＭＳ Ｐゴシック" charset="0"/>
              </a:defRPr>
            </a:lvl2pPr>
            <a:lvl3pPr marL="1117740" indent="-223548" defTabSz="912821">
              <a:defRPr>
                <a:solidFill>
                  <a:schemeClr val="tx1"/>
                </a:solidFill>
                <a:latin typeface="Comic Sans MS" charset="0"/>
                <a:ea typeface="ＭＳ Ｐゴシック" charset="0"/>
              </a:defRPr>
            </a:lvl3pPr>
            <a:lvl4pPr marL="1564836" indent="-223548" defTabSz="912821">
              <a:defRPr>
                <a:solidFill>
                  <a:schemeClr val="tx1"/>
                </a:solidFill>
                <a:latin typeface="Comic Sans MS" charset="0"/>
                <a:ea typeface="ＭＳ Ｐゴシック" charset="0"/>
              </a:defRPr>
            </a:lvl4pPr>
            <a:lvl5pPr marL="2011931" indent="-223548" defTabSz="912821">
              <a:defRPr>
                <a:solidFill>
                  <a:schemeClr val="tx1"/>
                </a:solidFill>
                <a:latin typeface="Comic Sans MS" charset="0"/>
                <a:ea typeface="ＭＳ Ｐゴシック" charset="0"/>
              </a:defRPr>
            </a:lvl5pPr>
            <a:lvl6pPr marL="2459027" indent="-223548" defTabSz="912821" eaLnBrk="0" fontAlgn="base" hangingPunct="0">
              <a:spcBef>
                <a:spcPct val="0"/>
              </a:spcBef>
              <a:spcAft>
                <a:spcPct val="0"/>
              </a:spcAft>
              <a:defRPr>
                <a:solidFill>
                  <a:schemeClr val="tx1"/>
                </a:solidFill>
                <a:latin typeface="Comic Sans MS" charset="0"/>
                <a:ea typeface="ＭＳ Ｐゴシック" charset="0"/>
              </a:defRPr>
            </a:lvl6pPr>
            <a:lvl7pPr marL="2906123" indent="-223548" defTabSz="912821" eaLnBrk="0" fontAlgn="base" hangingPunct="0">
              <a:spcBef>
                <a:spcPct val="0"/>
              </a:spcBef>
              <a:spcAft>
                <a:spcPct val="0"/>
              </a:spcAft>
              <a:defRPr>
                <a:solidFill>
                  <a:schemeClr val="tx1"/>
                </a:solidFill>
                <a:latin typeface="Comic Sans MS" charset="0"/>
                <a:ea typeface="ＭＳ Ｐゴシック" charset="0"/>
              </a:defRPr>
            </a:lvl7pPr>
            <a:lvl8pPr marL="3353219" indent="-223548" defTabSz="912821" eaLnBrk="0" fontAlgn="base" hangingPunct="0">
              <a:spcBef>
                <a:spcPct val="0"/>
              </a:spcBef>
              <a:spcAft>
                <a:spcPct val="0"/>
              </a:spcAft>
              <a:defRPr>
                <a:solidFill>
                  <a:schemeClr val="tx1"/>
                </a:solidFill>
                <a:latin typeface="Comic Sans MS" charset="0"/>
                <a:ea typeface="ＭＳ Ｐゴシック" charset="0"/>
              </a:defRPr>
            </a:lvl8pPr>
            <a:lvl9pPr marL="3800315" indent="-223548" defTabSz="912821" eaLnBrk="0" fontAlgn="base" hangingPunct="0">
              <a:spcBef>
                <a:spcPct val="0"/>
              </a:spcBef>
              <a:spcAft>
                <a:spcPct val="0"/>
              </a:spcAft>
              <a:defRPr>
                <a:solidFill>
                  <a:schemeClr val="tx1"/>
                </a:solidFill>
                <a:latin typeface="Comic Sans MS" charset="0"/>
                <a:ea typeface="ＭＳ Ｐゴシック" charset="0"/>
              </a:defRPr>
            </a:lvl9pPr>
          </a:lstStyle>
          <a:p>
            <a:fld id="{644DDAE1-1E57-B549-AF66-C6701A6484BE}" type="slidenum">
              <a:rPr lang="en-US">
                <a:latin typeface="Arial" charset="0"/>
              </a:rPr>
              <a:pPr/>
              <a:t>14</a:t>
            </a:fld>
            <a:endParaRPr lang="en-US" dirty="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3783" y="4344336"/>
            <a:ext cx="5030435" cy="411355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2821">
              <a:defRPr>
                <a:solidFill>
                  <a:schemeClr val="tx1"/>
                </a:solidFill>
                <a:latin typeface="Comic Sans MS" charset="0"/>
                <a:ea typeface="ＭＳ Ｐゴシック" charset="0"/>
              </a:defRPr>
            </a:lvl1pPr>
            <a:lvl2pPr marL="726531" indent="-279435" defTabSz="912821">
              <a:defRPr>
                <a:solidFill>
                  <a:schemeClr val="tx1"/>
                </a:solidFill>
                <a:latin typeface="Comic Sans MS" charset="0"/>
                <a:ea typeface="ＭＳ Ｐゴシック" charset="0"/>
              </a:defRPr>
            </a:lvl2pPr>
            <a:lvl3pPr marL="1117740" indent="-223548" defTabSz="912821">
              <a:defRPr>
                <a:solidFill>
                  <a:schemeClr val="tx1"/>
                </a:solidFill>
                <a:latin typeface="Comic Sans MS" charset="0"/>
                <a:ea typeface="ＭＳ Ｐゴシック" charset="0"/>
              </a:defRPr>
            </a:lvl3pPr>
            <a:lvl4pPr marL="1564836" indent="-223548" defTabSz="912821">
              <a:defRPr>
                <a:solidFill>
                  <a:schemeClr val="tx1"/>
                </a:solidFill>
                <a:latin typeface="Comic Sans MS" charset="0"/>
                <a:ea typeface="ＭＳ Ｐゴシック" charset="0"/>
              </a:defRPr>
            </a:lvl4pPr>
            <a:lvl5pPr marL="2011931" indent="-223548" defTabSz="912821">
              <a:defRPr>
                <a:solidFill>
                  <a:schemeClr val="tx1"/>
                </a:solidFill>
                <a:latin typeface="Comic Sans MS" charset="0"/>
                <a:ea typeface="ＭＳ Ｐゴシック" charset="0"/>
              </a:defRPr>
            </a:lvl5pPr>
            <a:lvl6pPr marL="2459027" indent="-223548" defTabSz="912821" eaLnBrk="0" fontAlgn="base" hangingPunct="0">
              <a:spcBef>
                <a:spcPct val="0"/>
              </a:spcBef>
              <a:spcAft>
                <a:spcPct val="0"/>
              </a:spcAft>
              <a:defRPr>
                <a:solidFill>
                  <a:schemeClr val="tx1"/>
                </a:solidFill>
                <a:latin typeface="Comic Sans MS" charset="0"/>
                <a:ea typeface="ＭＳ Ｐゴシック" charset="0"/>
              </a:defRPr>
            </a:lvl6pPr>
            <a:lvl7pPr marL="2906123" indent="-223548" defTabSz="912821" eaLnBrk="0" fontAlgn="base" hangingPunct="0">
              <a:spcBef>
                <a:spcPct val="0"/>
              </a:spcBef>
              <a:spcAft>
                <a:spcPct val="0"/>
              </a:spcAft>
              <a:defRPr>
                <a:solidFill>
                  <a:schemeClr val="tx1"/>
                </a:solidFill>
                <a:latin typeface="Comic Sans MS" charset="0"/>
                <a:ea typeface="ＭＳ Ｐゴシック" charset="0"/>
              </a:defRPr>
            </a:lvl7pPr>
            <a:lvl8pPr marL="3353219" indent="-223548" defTabSz="912821" eaLnBrk="0" fontAlgn="base" hangingPunct="0">
              <a:spcBef>
                <a:spcPct val="0"/>
              </a:spcBef>
              <a:spcAft>
                <a:spcPct val="0"/>
              </a:spcAft>
              <a:defRPr>
                <a:solidFill>
                  <a:schemeClr val="tx1"/>
                </a:solidFill>
                <a:latin typeface="Comic Sans MS" charset="0"/>
                <a:ea typeface="ＭＳ Ｐゴシック" charset="0"/>
              </a:defRPr>
            </a:lvl8pPr>
            <a:lvl9pPr marL="3800315" indent="-223548" defTabSz="912821" eaLnBrk="0" fontAlgn="base" hangingPunct="0">
              <a:spcBef>
                <a:spcPct val="0"/>
              </a:spcBef>
              <a:spcAft>
                <a:spcPct val="0"/>
              </a:spcAft>
              <a:defRPr>
                <a:solidFill>
                  <a:schemeClr val="tx1"/>
                </a:solidFill>
                <a:latin typeface="Comic Sans MS" charset="0"/>
                <a:ea typeface="ＭＳ Ｐゴシック" charset="0"/>
              </a:defRPr>
            </a:lvl9pPr>
          </a:lstStyle>
          <a:p>
            <a:fld id="{23A8CCEC-98A1-414E-8229-6B8DAB55FC50}" type="slidenum">
              <a:rPr lang="en-US">
                <a:latin typeface="Arial" charset="0"/>
              </a:rPr>
              <a:pPr/>
              <a:t>15</a:t>
            </a:fld>
            <a:endParaRPr lang="en-US" dirty="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2821">
              <a:defRPr>
                <a:solidFill>
                  <a:schemeClr val="tx1"/>
                </a:solidFill>
                <a:latin typeface="Comic Sans MS" charset="0"/>
                <a:ea typeface="ＭＳ Ｐゴシック" charset="0"/>
              </a:defRPr>
            </a:lvl1pPr>
            <a:lvl2pPr marL="726531" indent="-279435" defTabSz="912821">
              <a:defRPr>
                <a:solidFill>
                  <a:schemeClr val="tx1"/>
                </a:solidFill>
                <a:latin typeface="Comic Sans MS" charset="0"/>
                <a:ea typeface="ＭＳ Ｐゴシック" charset="0"/>
              </a:defRPr>
            </a:lvl2pPr>
            <a:lvl3pPr marL="1117740" indent="-223548" defTabSz="912821">
              <a:defRPr>
                <a:solidFill>
                  <a:schemeClr val="tx1"/>
                </a:solidFill>
                <a:latin typeface="Comic Sans MS" charset="0"/>
                <a:ea typeface="ＭＳ Ｐゴシック" charset="0"/>
              </a:defRPr>
            </a:lvl3pPr>
            <a:lvl4pPr marL="1564836" indent="-223548" defTabSz="912821">
              <a:defRPr>
                <a:solidFill>
                  <a:schemeClr val="tx1"/>
                </a:solidFill>
                <a:latin typeface="Comic Sans MS" charset="0"/>
                <a:ea typeface="ＭＳ Ｐゴシック" charset="0"/>
              </a:defRPr>
            </a:lvl4pPr>
            <a:lvl5pPr marL="2011931" indent="-223548" defTabSz="912821">
              <a:defRPr>
                <a:solidFill>
                  <a:schemeClr val="tx1"/>
                </a:solidFill>
                <a:latin typeface="Comic Sans MS" charset="0"/>
                <a:ea typeface="ＭＳ Ｐゴシック" charset="0"/>
              </a:defRPr>
            </a:lvl5pPr>
            <a:lvl6pPr marL="2459027" indent="-223548" defTabSz="912821" eaLnBrk="0" fontAlgn="base" hangingPunct="0">
              <a:spcBef>
                <a:spcPct val="0"/>
              </a:spcBef>
              <a:spcAft>
                <a:spcPct val="0"/>
              </a:spcAft>
              <a:defRPr>
                <a:solidFill>
                  <a:schemeClr val="tx1"/>
                </a:solidFill>
                <a:latin typeface="Comic Sans MS" charset="0"/>
                <a:ea typeface="ＭＳ Ｐゴシック" charset="0"/>
              </a:defRPr>
            </a:lvl6pPr>
            <a:lvl7pPr marL="2906123" indent="-223548" defTabSz="912821" eaLnBrk="0" fontAlgn="base" hangingPunct="0">
              <a:spcBef>
                <a:spcPct val="0"/>
              </a:spcBef>
              <a:spcAft>
                <a:spcPct val="0"/>
              </a:spcAft>
              <a:defRPr>
                <a:solidFill>
                  <a:schemeClr val="tx1"/>
                </a:solidFill>
                <a:latin typeface="Comic Sans MS" charset="0"/>
                <a:ea typeface="ＭＳ Ｐゴシック" charset="0"/>
              </a:defRPr>
            </a:lvl7pPr>
            <a:lvl8pPr marL="3353219" indent="-223548" defTabSz="912821" eaLnBrk="0" fontAlgn="base" hangingPunct="0">
              <a:spcBef>
                <a:spcPct val="0"/>
              </a:spcBef>
              <a:spcAft>
                <a:spcPct val="0"/>
              </a:spcAft>
              <a:defRPr>
                <a:solidFill>
                  <a:schemeClr val="tx1"/>
                </a:solidFill>
                <a:latin typeface="Comic Sans MS" charset="0"/>
                <a:ea typeface="ＭＳ Ｐゴシック" charset="0"/>
              </a:defRPr>
            </a:lvl8pPr>
            <a:lvl9pPr marL="3800315" indent="-223548" defTabSz="912821" eaLnBrk="0" fontAlgn="base" hangingPunct="0">
              <a:spcBef>
                <a:spcPct val="0"/>
              </a:spcBef>
              <a:spcAft>
                <a:spcPct val="0"/>
              </a:spcAft>
              <a:defRPr>
                <a:solidFill>
                  <a:schemeClr val="tx1"/>
                </a:solidFill>
                <a:latin typeface="Comic Sans MS" charset="0"/>
                <a:ea typeface="ＭＳ Ｐゴシック" charset="0"/>
              </a:defRPr>
            </a:lvl9pPr>
          </a:lstStyle>
          <a:p>
            <a:fld id="{63C10547-BA10-C240-9E48-AE91E8DD36C1}" type="slidenum">
              <a:rPr lang="en-US">
                <a:latin typeface="Arial" charset="0"/>
              </a:rPr>
              <a:pPr/>
              <a:t>16</a:t>
            </a:fld>
            <a:endParaRPr lang="en-US" dirty="0">
              <a:latin typeface="Arial" charset="0"/>
            </a:endParaRPr>
          </a:p>
        </p:txBody>
      </p:sp>
      <p:sp>
        <p:nvSpPr>
          <p:cNvPr id="43011" name="Rectangle 2"/>
          <p:cNvSpPr>
            <a:spLocks noGrp="1" noRot="1" noChangeAspect="1" noChangeArrowheads="1" noTextEdit="1"/>
          </p:cNvSpPr>
          <p:nvPr>
            <p:ph type="sldImg"/>
          </p:nvPr>
        </p:nvSpPr>
        <p:spPr>
          <a:xfrm>
            <a:off x="1166925" y="686113"/>
            <a:ext cx="4527237" cy="3429000"/>
          </a:xfrm>
          <a:ln/>
        </p:spPr>
      </p:sp>
      <p:sp>
        <p:nvSpPr>
          <p:cNvPr id="43012" name="Rectangle 3"/>
          <p:cNvSpPr>
            <a:spLocks noGrp="1" noChangeArrowheads="1"/>
          </p:cNvSpPr>
          <p:nvPr>
            <p:ph type="body" idx="1"/>
          </p:nvPr>
        </p:nvSpPr>
        <p:spPr>
          <a:xfrm>
            <a:off x="1" y="4266369"/>
            <a:ext cx="6628010" cy="4570441"/>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1400" tIns="45700" rIns="91400" bIns="45700"/>
          <a:lstStyle/>
          <a:p>
            <a:pPr eaLnBrk="1" hangingPunct="1"/>
            <a:endParaRPr lang="en-US" dirty="0"/>
          </a:p>
        </p:txBody>
      </p:sp>
      <p:sp>
        <p:nvSpPr>
          <p:cNvPr id="43013" name="Rectangle 4"/>
          <p:cNvSpPr>
            <a:spLocks noChangeArrowheads="1"/>
          </p:cNvSpPr>
          <p:nvPr/>
        </p:nvSpPr>
        <p:spPr bwMode="auto">
          <a:xfrm>
            <a:off x="821169" y="4395795"/>
            <a:ext cx="5445650" cy="3405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120" tIns="45060" rIns="90120" bIns="45060">
            <a:spAutoFit/>
          </a:bodyPr>
          <a:lstStyle/>
          <a:p>
            <a:pPr marL="63650" indent="-63650" defTabSz="900401">
              <a:spcAft>
                <a:spcPct val="30000"/>
              </a:spcAft>
              <a:buFontTx/>
              <a:buChar char="•"/>
            </a:pPr>
            <a:r>
              <a:rPr lang="en-US" sz="1200" dirty="0">
                <a:latin typeface="Arial" charset="0"/>
              </a:rPr>
              <a:t>A corrective consequence is...An undesired action or event that follows a behavior and serves to decrease it.</a:t>
            </a:r>
          </a:p>
          <a:p>
            <a:pPr marL="63650" indent="-63650" defTabSz="900401">
              <a:spcAft>
                <a:spcPct val="30000"/>
              </a:spcAft>
              <a:buFontTx/>
              <a:buChar char="•"/>
            </a:pPr>
            <a:r>
              <a:rPr lang="en-US" sz="1200" dirty="0">
                <a:latin typeface="Arial" charset="0"/>
              </a:rPr>
              <a:t>If you decide to use negative consequences, select those within school policy, easy to administer, and compatible with your philosophy. Make sure they are reasonable and enforceable.</a:t>
            </a:r>
          </a:p>
          <a:p>
            <a:pPr marL="63650" indent="-63650" defTabSz="900401">
              <a:spcAft>
                <a:spcPct val="30000"/>
              </a:spcAft>
              <a:buFontTx/>
              <a:buChar char="•"/>
            </a:pPr>
            <a:r>
              <a:rPr lang="en-US" sz="1200" dirty="0">
                <a:latin typeface="Arial" charset="0"/>
              </a:rPr>
              <a:t>Modeling---this is one of the most powerful tools in teaching-we can send negatives or positives</a:t>
            </a:r>
          </a:p>
          <a:p>
            <a:pPr marL="63650" indent="-63650" defTabSz="900401">
              <a:buFontTx/>
              <a:buChar char="•"/>
            </a:pPr>
            <a:r>
              <a:rPr lang="en-US" sz="1200" dirty="0">
                <a:latin typeface="Arial" charset="0"/>
              </a:rPr>
              <a:t>When using </a:t>
            </a:r>
            <a:r>
              <a:rPr lang="ja-JP" altLang="en-US" sz="1200">
                <a:latin typeface="Arial" charset="0"/>
              </a:rPr>
              <a:t>“</a:t>
            </a:r>
            <a:r>
              <a:rPr lang="en-US" sz="1200" dirty="0">
                <a:latin typeface="Arial" charset="0"/>
              </a:rPr>
              <a:t>fines</a:t>
            </a:r>
            <a:r>
              <a:rPr lang="ja-JP" altLang="en-US" sz="1200">
                <a:latin typeface="Arial" charset="0"/>
              </a:rPr>
              <a:t>”</a:t>
            </a:r>
            <a:r>
              <a:rPr lang="en-US" sz="1200" dirty="0">
                <a:latin typeface="Arial" charset="0"/>
              </a:rPr>
              <a:t>, remember that repetitive written work may lead to dislike of writing that spills over into and is counterproductive to academic work.---this is not the same as requesting a reflection paper or journaling.</a:t>
            </a:r>
          </a:p>
          <a:p>
            <a:pPr marL="63650" indent="-63650" defTabSz="900401">
              <a:spcBef>
                <a:spcPct val="35000"/>
              </a:spcBef>
              <a:buFontTx/>
              <a:buChar char="•"/>
            </a:pPr>
            <a:r>
              <a:rPr lang="en-US" sz="1200" dirty="0">
                <a:latin typeface="Arial" charset="0"/>
              </a:rPr>
              <a:t>Punishment may increase the undesired behavior</a:t>
            </a:r>
          </a:p>
          <a:p>
            <a:pPr marL="63650" indent="-63650" defTabSz="900401">
              <a:spcBef>
                <a:spcPct val="35000"/>
              </a:spcBef>
              <a:buFontTx/>
              <a:buChar char="•"/>
            </a:pPr>
            <a:r>
              <a:rPr lang="en-US" sz="1200" dirty="0">
                <a:latin typeface="Arial" charset="0"/>
              </a:rPr>
              <a:t>Severe and immediate punishment that may be permanently effective is illegal and ethically forbidden</a:t>
            </a:r>
          </a:p>
          <a:p>
            <a:pPr marL="63650" indent="-63650" defTabSz="900401">
              <a:spcBef>
                <a:spcPct val="35000"/>
              </a:spcBef>
              <a:buFontTx/>
              <a:buChar char="•"/>
            </a:pPr>
            <a:r>
              <a:rPr lang="en-US" sz="1200" dirty="0">
                <a:latin typeface="Arial" charset="0"/>
              </a:rPr>
              <a:t>If the punishment you continue to use on the same student for the same infraction in not effective, do something different because, obviously it is not stopping the behavior. Stop doing ineffective things.</a:t>
            </a:r>
            <a:endParaRPr lang="en-US" sz="2300"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2821">
              <a:defRPr>
                <a:solidFill>
                  <a:schemeClr val="tx1"/>
                </a:solidFill>
                <a:latin typeface="Comic Sans MS" charset="0"/>
                <a:ea typeface="ＭＳ Ｐゴシック" charset="0"/>
              </a:defRPr>
            </a:lvl1pPr>
            <a:lvl2pPr marL="726531" indent="-279435" defTabSz="912821">
              <a:defRPr>
                <a:solidFill>
                  <a:schemeClr val="tx1"/>
                </a:solidFill>
                <a:latin typeface="Comic Sans MS" charset="0"/>
                <a:ea typeface="ＭＳ Ｐゴシック" charset="0"/>
              </a:defRPr>
            </a:lvl2pPr>
            <a:lvl3pPr marL="1117740" indent="-223548" defTabSz="912821">
              <a:defRPr>
                <a:solidFill>
                  <a:schemeClr val="tx1"/>
                </a:solidFill>
                <a:latin typeface="Comic Sans MS" charset="0"/>
                <a:ea typeface="ＭＳ Ｐゴシック" charset="0"/>
              </a:defRPr>
            </a:lvl3pPr>
            <a:lvl4pPr marL="1564836" indent="-223548" defTabSz="912821">
              <a:defRPr>
                <a:solidFill>
                  <a:schemeClr val="tx1"/>
                </a:solidFill>
                <a:latin typeface="Comic Sans MS" charset="0"/>
                <a:ea typeface="ＭＳ Ｐゴシック" charset="0"/>
              </a:defRPr>
            </a:lvl4pPr>
            <a:lvl5pPr marL="2011931" indent="-223548" defTabSz="912821">
              <a:defRPr>
                <a:solidFill>
                  <a:schemeClr val="tx1"/>
                </a:solidFill>
                <a:latin typeface="Comic Sans MS" charset="0"/>
                <a:ea typeface="ＭＳ Ｐゴシック" charset="0"/>
              </a:defRPr>
            </a:lvl5pPr>
            <a:lvl6pPr marL="2459027" indent="-223548" defTabSz="912821" eaLnBrk="0" fontAlgn="base" hangingPunct="0">
              <a:spcBef>
                <a:spcPct val="0"/>
              </a:spcBef>
              <a:spcAft>
                <a:spcPct val="0"/>
              </a:spcAft>
              <a:defRPr>
                <a:solidFill>
                  <a:schemeClr val="tx1"/>
                </a:solidFill>
                <a:latin typeface="Comic Sans MS" charset="0"/>
                <a:ea typeface="ＭＳ Ｐゴシック" charset="0"/>
              </a:defRPr>
            </a:lvl6pPr>
            <a:lvl7pPr marL="2906123" indent="-223548" defTabSz="912821" eaLnBrk="0" fontAlgn="base" hangingPunct="0">
              <a:spcBef>
                <a:spcPct val="0"/>
              </a:spcBef>
              <a:spcAft>
                <a:spcPct val="0"/>
              </a:spcAft>
              <a:defRPr>
                <a:solidFill>
                  <a:schemeClr val="tx1"/>
                </a:solidFill>
                <a:latin typeface="Comic Sans MS" charset="0"/>
                <a:ea typeface="ＭＳ Ｐゴシック" charset="0"/>
              </a:defRPr>
            </a:lvl7pPr>
            <a:lvl8pPr marL="3353219" indent="-223548" defTabSz="912821" eaLnBrk="0" fontAlgn="base" hangingPunct="0">
              <a:spcBef>
                <a:spcPct val="0"/>
              </a:spcBef>
              <a:spcAft>
                <a:spcPct val="0"/>
              </a:spcAft>
              <a:defRPr>
                <a:solidFill>
                  <a:schemeClr val="tx1"/>
                </a:solidFill>
                <a:latin typeface="Comic Sans MS" charset="0"/>
                <a:ea typeface="ＭＳ Ｐゴシック" charset="0"/>
              </a:defRPr>
            </a:lvl8pPr>
            <a:lvl9pPr marL="3800315" indent="-223548" defTabSz="912821" eaLnBrk="0" fontAlgn="base" hangingPunct="0">
              <a:spcBef>
                <a:spcPct val="0"/>
              </a:spcBef>
              <a:spcAft>
                <a:spcPct val="0"/>
              </a:spcAft>
              <a:defRPr>
                <a:solidFill>
                  <a:schemeClr val="tx1"/>
                </a:solidFill>
                <a:latin typeface="Comic Sans MS" charset="0"/>
                <a:ea typeface="ＭＳ Ｐゴシック" charset="0"/>
              </a:defRPr>
            </a:lvl9pPr>
          </a:lstStyle>
          <a:p>
            <a:fld id="{DA5454E0-29E8-9C4F-9EF1-196549A2F4B8}" type="slidenum">
              <a:rPr lang="en-US">
                <a:latin typeface="Arial" charset="0"/>
              </a:rPr>
              <a:pPr/>
              <a:t>17</a:t>
            </a:fld>
            <a:endParaRPr lang="en-US" dirty="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3783" y="4344336"/>
            <a:ext cx="5030435" cy="411355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Colleen</a:t>
            </a:r>
          </a:p>
        </p:txBody>
      </p:sp>
      <p:sp>
        <p:nvSpPr>
          <p:cNvPr id="4" name="Slide Number Placeholder 3"/>
          <p:cNvSpPr>
            <a:spLocks noGrp="1"/>
          </p:cNvSpPr>
          <p:nvPr>
            <p:ph type="sldNum" sz="quarter" idx="10"/>
          </p:nvPr>
        </p:nvSpPr>
        <p:spPr/>
        <p:txBody>
          <a:bodyPr/>
          <a:lstStyle/>
          <a:p>
            <a:fld id="{B8CCE4F3-90A0-481D-B790-3E2F000A0549}" type="slidenum">
              <a:rPr lang="en-US" smtClean="0"/>
              <a:t>20</a:t>
            </a:fld>
            <a:endParaRPr lang="en-US" dirty="0"/>
          </a:p>
        </p:txBody>
      </p:sp>
    </p:spTree>
    <p:extLst>
      <p:ext uri="{BB962C8B-B14F-4D97-AF65-F5344CB8AC3E}">
        <p14:creationId xmlns:p14="http://schemas.microsoft.com/office/powerpoint/2010/main" val="112144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A5A99-C5FD-824A-B97B-756175CE8082}" type="datetimeFigureOut">
              <a:rPr lang="en-US" smtClean="0"/>
              <a:t>8/23/16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dirty="0"/>
          </a:p>
        </p:txBody>
      </p:sp>
    </p:spTree>
    <p:extLst>
      <p:ext uri="{BB962C8B-B14F-4D97-AF65-F5344CB8AC3E}">
        <p14:creationId xmlns:p14="http://schemas.microsoft.com/office/powerpoint/2010/main" val="252533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A5A99-C5FD-824A-B97B-756175CE8082}" type="datetimeFigureOut">
              <a:rPr lang="en-US" smtClean="0"/>
              <a:t>8/23/16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360307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A5A99-C5FD-824A-B97B-756175CE8082}" type="datetimeFigureOut">
              <a:rPr lang="en-US" smtClean="0"/>
              <a:t>8/23/16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375460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8707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905000" cy="457200"/>
          </a:xfr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1F0F256F-77F6-C94E-AA8F-707E76AEF918}" type="slidenum">
              <a:rPr lang="en-US"/>
              <a:pPr/>
              <a:t>‹#›</a:t>
            </a:fld>
            <a:endParaRPr lang="en-US" dirty="0"/>
          </a:p>
        </p:txBody>
      </p:sp>
    </p:spTree>
    <p:extLst>
      <p:ext uri="{BB962C8B-B14F-4D97-AF65-F5344CB8AC3E}">
        <p14:creationId xmlns:p14="http://schemas.microsoft.com/office/powerpoint/2010/main" val="4009933576"/>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8707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371600" y="6248400"/>
            <a:ext cx="1905000" cy="457200"/>
          </a:xfrm>
        </p:spPr>
        <p:txBody>
          <a:bodyPr/>
          <a:lstStyle>
            <a:lvl1pPr>
              <a:defRPr/>
            </a:lvl1pPr>
          </a:lstStyle>
          <a:p>
            <a:pPr>
              <a:defRPr/>
            </a:pPr>
            <a:endParaRPr lang="en-US" dirty="0"/>
          </a:p>
        </p:txBody>
      </p:sp>
      <p:sp>
        <p:nvSpPr>
          <p:cNvPr id="7" name="Footer Placeholder 6"/>
          <p:cNvSpPr>
            <a:spLocks noGrp="1"/>
          </p:cNvSpPr>
          <p:nvPr>
            <p:ph type="ftr" sz="quarter" idx="11"/>
          </p:nvPr>
        </p:nvSpPr>
        <p:spPr>
          <a:xfrm>
            <a:off x="3556000" y="6248400"/>
            <a:ext cx="2895600" cy="457200"/>
          </a:xfrm>
        </p:spPr>
        <p:txBody>
          <a:bodyPr/>
          <a:lstStyle>
            <a:lvl1pPr>
              <a:defRPr/>
            </a:lvl1pPr>
          </a:lstStyle>
          <a:p>
            <a:pPr>
              <a:defRPr/>
            </a:pPr>
            <a:endParaRPr lang="en-US" dirty="0"/>
          </a:p>
        </p:txBody>
      </p:sp>
      <p:sp>
        <p:nvSpPr>
          <p:cNvPr id="8" name="Slide Number Placeholder 7"/>
          <p:cNvSpPr>
            <a:spLocks noGrp="1"/>
          </p:cNvSpPr>
          <p:nvPr>
            <p:ph type="sldNum" sz="quarter" idx="12"/>
          </p:nvPr>
        </p:nvSpPr>
        <p:spPr>
          <a:xfrm>
            <a:off x="6718300" y="6248400"/>
            <a:ext cx="1905000" cy="457200"/>
          </a:xfrm>
        </p:spPr>
        <p:txBody>
          <a:bodyPr/>
          <a:lstStyle>
            <a:lvl1pPr>
              <a:defRPr/>
            </a:lvl1pPr>
          </a:lstStyle>
          <a:p>
            <a:fld id="{37BF628A-BA87-8349-8A6D-7215C9594B7A}" type="slidenum">
              <a:rPr lang="en-US"/>
              <a:pPr/>
              <a:t>‹#›</a:t>
            </a:fld>
            <a:endParaRPr lang="en-US" dirty="0"/>
          </a:p>
        </p:txBody>
      </p:sp>
    </p:spTree>
    <p:extLst>
      <p:ext uri="{BB962C8B-B14F-4D97-AF65-F5344CB8AC3E}">
        <p14:creationId xmlns:p14="http://schemas.microsoft.com/office/powerpoint/2010/main" val="120435724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A5A99-C5FD-824A-B97B-756175CE8082}" type="datetimeFigureOut">
              <a:rPr lang="en-US" smtClean="0"/>
              <a:t>8/23/16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147725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A5A99-C5FD-824A-B97B-756175CE8082}" type="datetimeFigureOut">
              <a:rPr lang="en-US" smtClean="0"/>
              <a:t>8/23/16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306701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6A5A99-C5FD-824A-B97B-756175CE8082}" type="datetimeFigureOut">
              <a:rPr lang="en-US" smtClean="0"/>
              <a:t>8/23/16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260873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6A5A99-C5FD-824A-B97B-756175CE8082}" type="datetimeFigureOut">
              <a:rPr lang="en-US" smtClean="0"/>
              <a:t>8/23/16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3032818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A5A99-C5FD-824A-B97B-756175CE8082}" type="datetimeFigureOut">
              <a:rPr lang="en-US" smtClean="0"/>
              <a:t>8/23/16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2088389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A5A99-C5FD-824A-B97B-756175CE8082}" type="datetimeFigureOut">
              <a:rPr lang="en-US" smtClean="0"/>
              <a:t>8/23/16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424249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A5A99-C5FD-824A-B97B-756175CE8082}" type="datetimeFigureOut">
              <a:rPr lang="en-US" smtClean="0"/>
              <a:t>8/23/16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98510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A5A99-C5FD-824A-B97B-756175CE8082}" type="datetimeFigureOut">
              <a:rPr lang="en-US" smtClean="0"/>
              <a:t>8/23/16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6AEBBA-E4C2-1245-862F-E349338BE8B1}" type="slidenum">
              <a:rPr lang="en-US" smtClean="0"/>
              <a:t>‹#›</a:t>
            </a:fld>
            <a:endParaRPr lang="en-US" dirty="0"/>
          </a:p>
        </p:txBody>
      </p:sp>
    </p:spTree>
    <p:extLst>
      <p:ext uri="{BB962C8B-B14F-4D97-AF65-F5344CB8AC3E}">
        <p14:creationId xmlns:p14="http://schemas.microsoft.com/office/powerpoint/2010/main" val="2734003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A5A99-C5FD-824A-B97B-756175CE8082}" type="datetimeFigureOut">
              <a:rPr lang="en-US" smtClean="0"/>
              <a:t>8/23/16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BBA-E4C2-1245-862F-E349338BE8B1}" type="slidenum">
              <a:rPr lang="en-US" smtClean="0"/>
              <a:t>‹#›</a:t>
            </a:fld>
            <a:endParaRPr lang="en-US" dirty="0"/>
          </a:p>
        </p:txBody>
      </p:sp>
    </p:spTree>
    <p:extLst>
      <p:ext uri="{BB962C8B-B14F-4D97-AF65-F5344CB8AC3E}">
        <p14:creationId xmlns:p14="http://schemas.microsoft.com/office/powerpoint/2010/main" val="1999186352"/>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 id="2147483998"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cityschooldistrictofalbany-rtib.weebly.com/" TargetMode="External"/><Relationship Id="rId4" Type="http://schemas.openxmlformats.org/officeDocument/2006/relationships/hyperlink" Target="http://www.pbis.org/" TargetMode="External"/><Relationship Id="rId5" Type="http://schemas.openxmlformats.org/officeDocument/2006/relationships/hyperlink" Target="http://www.pbismaryland.org/"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957" y="811830"/>
            <a:ext cx="8641547" cy="2880687"/>
          </a:xfrm>
        </p:spPr>
        <p:txBody>
          <a:bodyPr>
            <a:normAutofit/>
          </a:bodyPr>
          <a:lstStyle/>
          <a:p>
            <a:r>
              <a:rPr lang="en-US" dirty="0" smtClean="0"/>
              <a:t>Positive Behavioral </a:t>
            </a:r>
            <a:br>
              <a:rPr lang="en-US" dirty="0" smtClean="0"/>
            </a:br>
            <a:r>
              <a:rPr lang="en-US" dirty="0" smtClean="0"/>
              <a:t>Interventions and Supports </a:t>
            </a:r>
            <a:br>
              <a:rPr lang="en-US" dirty="0" smtClean="0"/>
            </a:br>
            <a:r>
              <a:rPr lang="en-US" dirty="0" smtClean="0"/>
              <a:t>&amp;</a:t>
            </a:r>
            <a:br>
              <a:rPr lang="en-US" dirty="0" smtClean="0"/>
            </a:br>
            <a:r>
              <a:rPr lang="en-US" dirty="0" smtClean="0"/>
              <a:t> Response to Intervention-Behavior </a:t>
            </a:r>
            <a:endParaRPr lang="en-US" dirty="0"/>
          </a:p>
        </p:txBody>
      </p:sp>
      <p:sp>
        <p:nvSpPr>
          <p:cNvPr id="3" name="Subtitle 2"/>
          <p:cNvSpPr>
            <a:spLocks noGrp="1"/>
          </p:cNvSpPr>
          <p:nvPr>
            <p:ph type="subTitle" idx="1"/>
          </p:nvPr>
        </p:nvSpPr>
        <p:spPr>
          <a:xfrm>
            <a:off x="864156" y="4265926"/>
            <a:ext cx="7476246" cy="2150149"/>
          </a:xfrm>
        </p:spPr>
        <p:txBody>
          <a:bodyPr>
            <a:noAutofit/>
          </a:bodyPr>
          <a:lstStyle/>
          <a:p>
            <a:r>
              <a:rPr lang="en-US" sz="4000" dirty="0" smtClean="0"/>
              <a:t>ALBANY CITY SCHOOL DISTRICT</a:t>
            </a:r>
          </a:p>
          <a:p>
            <a:r>
              <a:rPr lang="en-US" sz="4000" dirty="0" smtClean="0"/>
              <a:t>2016-2017</a:t>
            </a:r>
          </a:p>
          <a:p>
            <a:r>
              <a:rPr lang="en-US" sz="2800" dirty="0" smtClean="0"/>
              <a:t>NEW STAFF ORIENTATION</a:t>
            </a:r>
            <a:r>
              <a:rPr lang="en-US" sz="14200" dirty="0" smtClean="0"/>
              <a:t/>
            </a:r>
            <a:br>
              <a:rPr lang="en-US" sz="14200" dirty="0" smtClean="0"/>
            </a:br>
            <a:endParaRPr lang="en-US" sz="4000" dirty="0" smtClean="0"/>
          </a:p>
        </p:txBody>
      </p:sp>
    </p:spTree>
    <p:extLst>
      <p:ext uri="{BB962C8B-B14F-4D97-AF65-F5344CB8AC3E}">
        <p14:creationId xmlns:p14="http://schemas.microsoft.com/office/powerpoint/2010/main" val="13728117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a:xfrm>
            <a:off x="0" y="0"/>
            <a:ext cx="8991600" cy="4895850"/>
          </a:xfrm>
        </p:spPr>
        <p:txBody>
          <a:bodyPr/>
          <a:lstStyle/>
          <a:p>
            <a:pPr eaLnBrk="1" hangingPunct="1"/>
            <a:r>
              <a:rPr lang="en-US" sz="4800" b="1" dirty="0">
                <a:solidFill>
                  <a:srgbClr val="333399"/>
                </a:solidFill>
                <a:effectLst>
                  <a:outerShdw blurRad="38100" dist="38100" dir="2700000" algn="tl">
                    <a:srgbClr val="000000"/>
                  </a:outerShdw>
                </a:effectLst>
                <a:latin typeface="Comic Sans MS" charset="0"/>
              </a:rPr>
              <a:t>Expectations &amp; behavioral skills are taught &amp; recognized in natural context</a:t>
            </a:r>
          </a:p>
        </p:txBody>
      </p:sp>
    </p:spTree>
    <p:extLst>
      <p:ext uri="{BB962C8B-B14F-4D97-AF65-F5344CB8AC3E}">
        <p14:creationId xmlns:p14="http://schemas.microsoft.com/office/powerpoint/2010/main" val="24552126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85800" y="0"/>
            <a:ext cx="6870700" cy="1295400"/>
          </a:xfrm>
        </p:spPr>
        <p:txBody>
          <a:bodyPr>
            <a:normAutofit/>
          </a:bodyPr>
          <a:lstStyle/>
          <a:p>
            <a:pPr eaLnBrk="1" hangingPunct="1"/>
            <a:r>
              <a:rPr lang="en-US" b="1" dirty="0">
                <a:effectLst>
                  <a:outerShdw blurRad="38100" dist="38100" dir="2700000" algn="tl">
                    <a:srgbClr val="000000"/>
                  </a:outerShdw>
                </a:effectLst>
                <a:latin typeface="Comic Sans MS" charset="0"/>
              </a:rPr>
              <a:t>Expectations</a:t>
            </a:r>
          </a:p>
        </p:txBody>
      </p:sp>
      <p:sp>
        <p:nvSpPr>
          <p:cNvPr id="16387" name="Rectangle 3"/>
          <p:cNvSpPr>
            <a:spLocks noGrp="1" noChangeArrowheads="1"/>
          </p:cNvSpPr>
          <p:nvPr>
            <p:ph idx="1"/>
          </p:nvPr>
        </p:nvSpPr>
        <p:spPr>
          <a:xfrm>
            <a:off x="533400" y="1371600"/>
            <a:ext cx="7696200" cy="5029200"/>
          </a:xfrm>
        </p:spPr>
        <p:txBody>
          <a:bodyPr/>
          <a:lstStyle/>
          <a:p>
            <a:pPr eaLnBrk="1" hangingPunct="1">
              <a:buFont typeface="Symbol" charset="0"/>
              <a:buNone/>
            </a:pPr>
            <a:r>
              <a:rPr lang="en-US" dirty="0">
                <a:latin typeface="Arial" charset="0"/>
              </a:rPr>
              <a:t>	</a:t>
            </a:r>
            <a:r>
              <a:rPr lang="en-US" sz="2800" dirty="0">
                <a:latin typeface="Comic Sans MS" charset="0"/>
              </a:rPr>
              <a:t>Schools identify 3 to 5 overarching expectations which reflect the needs of the school community.  The expectations are stated briefly and in a positive manner.</a:t>
            </a:r>
          </a:p>
          <a:p>
            <a:pPr eaLnBrk="1" hangingPunct="1">
              <a:buFont typeface="Symbol" charset="0"/>
              <a:buNone/>
            </a:pPr>
            <a:r>
              <a:rPr lang="en-US" sz="2800" dirty="0">
                <a:latin typeface="Comic Sans MS" charset="0"/>
              </a:rPr>
              <a:t>	</a:t>
            </a:r>
          </a:p>
          <a:p>
            <a:pPr eaLnBrk="1" hangingPunct="1">
              <a:buFont typeface="Symbol" charset="0"/>
              <a:buNone/>
            </a:pPr>
            <a:r>
              <a:rPr lang="en-US" sz="2800" dirty="0">
                <a:latin typeface="Comic Sans MS" charset="0"/>
              </a:rPr>
              <a:t>		They often are:</a:t>
            </a:r>
          </a:p>
          <a:p>
            <a:pPr lvl="2" eaLnBrk="1" hangingPunct="1">
              <a:buClr>
                <a:schemeClr val="tx1"/>
              </a:buClr>
            </a:pPr>
            <a:r>
              <a:rPr lang="en-US" sz="2800" dirty="0">
                <a:latin typeface="Comic Sans MS" charset="0"/>
              </a:rPr>
              <a:t>Be Respectful</a:t>
            </a:r>
          </a:p>
          <a:p>
            <a:pPr lvl="2" eaLnBrk="1" hangingPunct="1">
              <a:buClr>
                <a:schemeClr val="tx1"/>
              </a:buClr>
            </a:pPr>
            <a:r>
              <a:rPr lang="en-US" sz="2800" dirty="0">
                <a:latin typeface="Comic Sans MS" charset="0"/>
              </a:rPr>
              <a:t>Be Responsibility</a:t>
            </a:r>
          </a:p>
          <a:p>
            <a:pPr lvl="2" eaLnBrk="1" hangingPunct="1">
              <a:buClr>
                <a:schemeClr val="tx1"/>
              </a:buClr>
            </a:pPr>
            <a:r>
              <a:rPr lang="en-US" sz="2800" dirty="0">
                <a:latin typeface="Comic Sans MS" charset="0"/>
              </a:rPr>
              <a:t>Be Safe</a:t>
            </a:r>
          </a:p>
        </p:txBody>
      </p:sp>
    </p:spTree>
    <p:extLst>
      <p:ext uri="{BB962C8B-B14F-4D97-AF65-F5344CB8AC3E}">
        <p14:creationId xmlns:p14="http://schemas.microsoft.com/office/powerpoint/2010/main" val="271955925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8113" y="180975"/>
          <a:ext cx="8759825" cy="6519864"/>
        </p:xfrm>
        <a:graphic>
          <a:graphicData uri="http://schemas.openxmlformats.org/drawingml/2006/table">
            <a:tbl>
              <a:tblPr/>
              <a:tblGrid>
                <a:gridCol w="952500"/>
                <a:gridCol w="974725"/>
                <a:gridCol w="1071562"/>
                <a:gridCol w="1022350"/>
                <a:gridCol w="855663"/>
                <a:gridCol w="717550"/>
                <a:gridCol w="1219200"/>
                <a:gridCol w="1946275"/>
              </a:tblGrid>
              <a:tr h="3508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endParaRPr kumimoji="0" lang="en-US" sz="6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BUS</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Cafeteria</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Hallway</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Learning </a:t>
                      </a:r>
                      <a:endParaRPr kumimoji="0" lang="en-US" sz="1000" b="1" i="0" u="none" strike="noStrike" cap="none" normalizeH="0" baseline="0" dirty="0">
                        <a:ln>
                          <a:noFill/>
                        </a:ln>
                        <a:solidFill>
                          <a:srgbClr val="DEF6F1"/>
                        </a:solidFill>
                        <a:effectLst/>
                        <a:latin typeface="Arial" charset="0"/>
                        <a:ea typeface="ＭＳ Ｐゴシック"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Environment</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Bathroom</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Assemblies</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sng" strike="noStrike" cap="none" normalizeH="0" baseline="0" dirty="0">
                          <a:ln>
                            <a:noFill/>
                          </a:ln>
                          <a:solidFill>
                            <a:srgbClr val="DEF6F1"/>
                          </a:solidFill>
                          <a:effectLst/>
                          <a:latin typeface="Arial" charset="0"/>
                          <a:ea typeface="ＭＳ Ｐゴシック" charset="0"/>
                        </a:rPr>
                        <a:t>Playground</a:t>
                      </a:r>
                      <a:endParaRPr kumimoji="0" lang="en-US" sz="10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034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sng" strike="noStrike" cap="none" normalizeH="0" baseline="0" dirty="0">
                          <a:ln>
                            <a:noFill/>
                          </a:ln>
                          <a:solidFill>
                            <a:srgbClr val="DEF6F1"/>
                          </a:solidFill>
                          <a:effectLst/>
                          <a:latin typeface="Arial" charset="0"/>
                          <a:ea typeface="ＭＳ Ｐゴシック" charset="0"/>
                        </a:rPr>
                        <a:t>BE SAFE</a:t>
                      </a:r>
                      <a:endParaRPr kumimoji="0" lang="en-US" sz="600" b="1" i="0" u="none" strike="noStrike" cap="none" normalizeH="0" baseline="0" dirty="0">
                        <a:ln>
                          <a:noFill/>
                        </a:ln>
                        <a:solidFill>
                          <a:srgbClr val="DEF6F1"/>
                        </a:solidFill>
                        <a:effectLst/>
                        <a:latin typeface="Arial" charset="0"/>
                        <a:ea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endParaRPr kumimoji="0" lang="en-US" sz="6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*Click in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*Stay  seated</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*Face forward</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*Hands and feet and objects to self</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*keep hands feet and objects to self</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*stay at table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*walk and move carefully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*Wait in line patiently</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*keep hands, feet and objects to self</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*walk and move carefully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*HALL</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*walk in double lines and line the wall</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*follow stair case directions.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move carefully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*keep hands, feet objects to self</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*push in chair</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*use material appropriately</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*walk and move carefully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keep hands, feet objects to self</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keep hands, feet objects to self</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*stay seated</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*keep hands, feet objects to self</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*move carefully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*play safely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Arial" charset="0"/>
                          <a:ea typeface="ＭＳ Ｐゴシック" charset="0"/>
                        </a:rPr>
                        <a:t> </a:t>
                      </a:r>
                      <a:endParaRPr kumimoji="0" lang="en-US" sz="10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1682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sng" strike="noStrike" cap="none" normalizeH="0" baseline="0" dirty="0">
                          <a:ln>
                            <a:noFill/>
                          </a:ln>
                          <a:solidFill>
                            <a:srgbClr val="DEF6F1"/>
                          </a:solidFill>
                          <a:effectLst/>
                          <a:latin typeface="Arial" charset="0"/>
                          <a:ea typeface="ＭＳ Ｐゴシック" charset="0"/>
                        </a:rPr>
                        <a:t>BE RESPECTFUL</a:t>
                      </a:r>
                      <a:endParaRPr kumimoji="0" lang="en-US" sz="600" b="1" i="0" u="none" strike="noStrike" cap="none" normalizeH="0" baseline="0" dirty="0">
                        <a:ln>
                          <a:noFill/>
                        </a:ln>
                        <a:solidFill>
                          <a:srgbClr val="DEF6F1"/>
                        </a:solidFill>
                        <a:effectLst/>
                        <a:latin typeface="Arial" charset="0"/>
                        <a:ea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endParaRPr kumimoji="0" lang="en-US" sz="6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*listen to the driver</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*use encouraging, polite and kind words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*speaking voices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*respect property</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*use encouraging, polite and kind words,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*speaking voices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*quiet wave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*silence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*be respectful of student work/materials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*listen and talk at appropriate times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use encouraging, polite and kind words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*be an active participant</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*use appropriate voice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*honor others privacy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*speaking voice</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*listen and respond appropriately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*applaud when appropriate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*use appropriate voice level</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*enter and exit quietly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use encouraging, polite and kind words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*include others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*good sportsmanship</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*share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*take turns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*help others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23828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sng" strike="noStrike" cap="none" normalizeH="0" baseline="0" dirty="0">
                          <a:ln>
                            <a:noFill/>
                          </a:ln>
                          <a:solidFill>
                            <a:srgbClr val="DEF6F1"/>
                          </a:solidFill>
                          <a:effectLst/>
                          <a:latin typeface="Arial" charset="0"/>
                          <a:ea typeface="ＭＳ Ｐゴシック" charset="0"/>
                        </a:rPr>
                        <a:t>BE RESPONSIBLE</a:t>
                      </a:r>
                      <a:endParaRPr kumimoji="0" lang="en-US" sz="600" b="1" i="0" u="none" strike="noStrike" cap="none" normalizeH="0" baseline="0" dirty="0">
                        <a:ln>
                          <a:noFill/>
                        </a:ln>
                        <a:solidFill>
                          <a:srgbClr val="DEF6F1"/>
                        </a:solidFill>
                        <a:effectLst/>
                        <a:latin typeface="Arial" charset="0"/>
                        <a:ea typeface="ＭＳ Ｐゴシック"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1" i="0" u="none" strike="noStrike" cap="none" normalizeH="0" baseline="0" dirty="0">
                          <a:ln>
                            <a:noFill/>
                          </a:ln>
                          <a:solidFill>
                            <a:srgbClr val="DEF6F1"/>
                          </a:solidFill>
                          <a:effectLst/>
                          <a:latin typeface="Arial" charset="0"/>
                          <a:ea typeface="ＭＳ Ｐゴシック" charset="0"/>
                        </a:rPr>
                        <a:t> </a:t>
                      </a:r>
                      <a:endParaRPr kumimoji="0" lang="en-US" sz="600" b="1" i="0" u="none" strike="noStrike" cap="none" normalizeH="0" baseline="0" dirty="0">
                        <a:ln>
                          <a:noFill/>
                        </a:ln>
                        <a:solidFill>
                          <a:srgbClr val="DEF6F1"/>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*keep bus clean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*keep track of belonging</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*follow rules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*keep area clean and throw away trash</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*accept consequences graciously</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*keep hallways clean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*accept consequences graciously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*stay with line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*go straight to destination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*report incidents to an adult</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*complete homework and classwork</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*work hard and do your best</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*accept consequences graciously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*be prepared and ready for the day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*listen and follow directions quickly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*keep personal belongings organized</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*keep area clean and throw away trash</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*flush *wash hands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report incidents to an adult</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*get in and out in timely manner</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*use for intended purpose</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*follow directions</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accept consequences graciously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 accept consequences graciously</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Arial" charset="0"/>
                          <a:ea typeface="ＭＳ Ｐゴシック" charset="0"/>
                        </a:rPr>
                        <a:t>*line up when called</a:t>
                      </a:r>
                      <a:endParaRPr kumimoji="0" lang="en-US" sz="800" b="0" i="0" u="none" strike="noStrike" cap="none" normalizeH="0" baseline="0" dirty="0">
                        <a:ln>
                          <a:noFill/>
                        </a:ln>
                        <a:solidFill>
                          <a:srgbClr val="000000"/>
                        </a:solidFill>
                        <a:effectLst/>
                        <a:latin typeface="Calibri" charset="0"/>
                        <a:ea typeface="Calibri" charset="0"/>
                        <a:cs typeface="Calibri" charset="0"/>
                      </a:endParaRPr>
                    </a:p>
                  </a:txBody>
                  <a:tcPr marL="40248" marR="402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905050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normAutofit/>
          </a:bodyPr>
          <a:lstStyle/>
          <a:p>
            <a:pPr eaLnBrk="1" hangingPunct="1"/>
            <a:r>
              <a:rPr lang="en-US" sz="4000" b="1" dirty="0">
                <a:solidFill>
                  <a:srgbClr val="333399"/>
                </a:solidFill>
                <a:effectLst>
                  <a:outerShdw blurRad="38100" dist="38100" dir="2700000" algn="tl">
                    <a:srgbClr val="000000"/>
                  </a:outerShdw>
                </a:effectLst>
                <a:latin typeface="Comic Sans MS" charset="0"/>
              </a:rPr>
              <a:t>Student Acknowledgement</a:t>
            </a:r>
          </a:p>
        </p:txBody>
      </p:sp>
      <p:sp>
        <p:nvSpPr>
          <p:cNvPr id="200707" name="Rectangle 3"/>
          <p:cNvSpPr>
            <a:spLocks noGrp="1" noChangeArrowheads="1"/>
          </p:cNvSpPr>
          <p:nvPr>
            <p:ph idx="1"/>
          </p:nvPr>
        </p:nvSpPr>
        <p:spPr>
          <a:xfrm>
            <a:off x="457200" y="3792538"/>
            <a:ext cx="8229600" cy="3444875"/>
          </a:xfrm>
        </p:spPr>
        <p:txBody>
          <a:bodyPr/>
          <a:lstStyle/>
          <a:p>
            <a:pPr eaLnBrk="1" hangingPunct="1">
              <a:lnSpc>
                <a:spcPct val="90000"/>
              </a:lnSpc>
            </a:pPr>
            <a:r>
              <a:rPr lang="en-US" sz="2600" dirty="0">
                <a:latin typeface="Comic Sans MS" charset="0"/>
              </a:rPr>
              <a:t>PBIS allows staff to acknowledge positive behavior and achievement on an on-going basis.  </a:t>
            </a:r>
          </a:p>
          <a:p>
            <a:pPr eaLnBrk="1" hangingPunct="1">
              <a:lnSpc>
                <a:spcPct val="90000"/>
              </a:lnSpc>
            </a:pPr>
            <a:endParaRPr lang="en-US" sz="2600" dirty="0">
              <a:latin typeface="Comic Sans MS" charset="0"/>
            </a:endParaRPr>
          </a:p>
          <a:p>
            <a:pPr eaLnBrk="1" hangingPunct="1">
              <a:lnSpc>
                <a:spcPct val="90000"/>
              </a:lnSpc>
            </a:pPr>
            <a:r>
              <a:rPr lang="en-US" sz="2600" dirty="0">
                <a:latin typeface="Comic Sans MS" charset="0"/>
              </a:rPr>
              <a:t>In addition to verbal praise, staff and students can be acknowledged in a variety of ways throughout the school year.</a:t>
            </a:r>
          </a:p>
        </p:txBody>
      </p:sp>
      <p:sp>
        <p:nvSpPr>
          <p:cNvPr id="27652" name="Text Box 5"/>
          <p:cNvSpPr txBox="1">
            <a:spLocks noChangeArrowheads="1"/>
          </p:cNvSpPr>
          <p:nvPr/>
        </p:nvSpPr>
        <p:spPr bwMode="auto">
          <a:xfrm>
            <a:off x="504825" y="1560513"/>
            <a:ext cx="7977188"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spcBef>
                <a:spcPct val="50000"/>
              </a:spcBef>
            </a:pPr>
            <a:r>
              <a:rPr lang="en-US" sz="2800" dirty="0"/>
              <a:t>Acknowledgement of good decision-making and achievements on the part of students and adults goes far in helping one develop positive self-worth and motivation to achieve.  </a:t>
            </a:r>
          </a:p>
        </p:txBody>
      </p:sp>
    </p:spTree>
    <p:extLst>
      <p:ext uri="{BB962C8B-B14F-4D97-AF65-F5344CB8AC3E}">
        <p14:creationId xmlns:p14="http://schemas.microsoft.com/office/powerpoint/2010/main" val="4063236746"/>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fade">
                                      <p:cBhvr>
                                        <p:cTn id="7" dur="1000"/>
                                        <p:tgtEl>
                                          <p:spTgt spid="200707">
                                            <p:txEl>
                                              <p:pRg st="0" end="0"/>
                                            </p:txEl>
                                          </p:spTgt>
                                        </p:tgtEl>
                                      </p:cBhvr>
                                    </p:animEffect>
                                    <p:anim calcmode="lin" valueType="num">
                                      <p:cBhvr>
                                        <p:cTn id="8" dur="10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07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00707">
                                            <p:txEl>
                                              <p:pRg st="2" end="2"/>
                                            </p:txEl>
                                          </p:spTgt>
                                        </p:tgtEl>
                                        <p:attrNameLst>
                                          <p:attrName>style.visibility</p:attrName>
                                        </p:attrNameLst>
                                      </p:cBhvr>
                                      <p:to>
                                        <p:strVal val="visible"/>
                                      </p:to>
                                    </p:set>
                                    <p:animEffect transition="in" filter="fade">
                                      <p:cBhvr>
                                        <p:cTn id="14" dur="1000"/>
                                        <p:tgtEl>
                                          <p:spTgt spid="200707">
                                            <p:txEl>
                                              <p:pRg st="2" end="2"/>
                                            </p:txEl>
                                          </p:spTgt>
                                        </p:tgtEl>
                                      </p:cBhvr>
                                    </p:animEffect>
                                    <p:anim calcmode="lin" valueType="num">
                                      <p:cBhvr>
                                        <p:cTn id="15" dur="1000" fill="hold"/>
                                        <p:tgtEl>
                                          <p:spTgt spid="20070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07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623888" y="0"/>
            <a:ext cx="7897812" cy="1295400"/>
          </a:xfrm>
        </p:spPr>
        <p:txBody>
          <a:bodyPr>
            <a:normAutofit/>
          </a:bodyPr>
          <a:lstStyle/>
          <a:p>
            <a:pPr eaLnBrk="1" hangingPunct="1"/>
            <a:r>
              <a:rPr lang="en-US" b="1" dirty="0">
                <a:solidFill>
                  <a:srgbClr val="333399"/>
                </a:solidFill>
                <a:effectLst>
                  <a:outerShdw blurRad="38100" dist="38100" dir="2700000" algn="tl">
                    <a:srgbClr val="000000"/>
                  </a:outerShdw>
                </a:effectLst>
                <a:latin typeface="Comic Sans MS" charset="0"/>
              </a:rPr>
              <a:t>Consistent Responses</a:t>
            </a:r>
          </a:p>
        </p:txBody>
      </p:sp>
      <p:sp>
        <p:nvSpPr>
          <p:cNvPr id="28675" name="Rectangle 3"/>
          <p:cNvSpPr>
            <a:spLocks noGrp="1" noChangeArrowheads="1"/>
          </p:cNvSpPr>
          <p:nvPr>
            <p:ph idx="1"/>
          </p:nvPr>
        </p:nvSpPr>
        <p:spPr>
          <a:xfrm>
            <a:off x="304800" y="1447800"/>
            <a:ext cx="8534400" cy="4800600"/>
          </a:xfrm>
        </p:spPr>
        <p:txBody>
          <a:bodyPr/>
          <a:lstStyle/>
          <a:p>
            <a:pPr eaLnBrk="1" hangingPunct="1"/>
            <a:r>
              <a:rPr lang="en-US" sz="2800" dirty="0">
                <a:latin typeface="Comic Sans MS" charset="0"/>
              </a:rPr>
              <a:t>Responding to negative behavior</a:t>
            </a:r>
          </a:p>
          <a:p>
            <a:pPr lvl="1" eaLnBrk="1" hangingPunct="1"/>
            <a:r>
              <a:rPr lang="en-US" dirty="0">
                <a:solidFill>
                  <a:srgbClr val="000080"/>
                </a:solidFill>
                <a:latin typeface="Comic Sans MS" charset="0"/>
              </a:rPr>
              <a:t>Immediate and consistent</a:t>
            </a:r>
          </a:p>
          <a:p>
            <a:pPr lvl="1" eaLnBrk="1" hangingPunct="1"/>
            <a:r>
              <a:rPr lang="en-US" dirty="0">
                <a:solidFill>
                  <a:srgbClr val="000080"/>
                </a:solidFill>
                <a:latin typeface="Comic Sans MS" charset="0"/>
              </a:rPr>
              <a:t>Use natural consequences when possible</a:t>
            </a:r>
          </a:p>
          <a:p>
            <a:pPr lvl="1" eaLnBrk="1" hangingPunct="1"/>
            <a:r>
              <a:rPr lang="en-US" dirty="0">
                <a:solidFill>
                  <a:srgbClr val="000080"/>
                </a:solidFill>
                <a:latin typeface="Comic Sans MS" charset="0"/>
              </a:rPr>
              <a:t>Use the right tool for the job</a:t>
            </a:r>
          </a:p>
          <a:p>
            <a:pPr lvl="1" eaLnBrk="1" hangingPunct="1"/>
            <a:r>
              <a:rPr lang="en-US" dirty="0">
                <a:solidFill>
                  <a:srgbClr val="000080"/>
                </a:solidFill>
                <a:latin typeface="Comic Sans MS" charset="0"/>
              </a:rPr>
              <a:t>Pre-plan and teach </a:t>
            </a:r>
          </a:p>
          <a:p>
            <a:pPr lvl="1" eaLnBrk="1" hangingPunct="1"/>
            <a:r>
              <a:rPr lang="en-US" dirty="0">
                <a:solidFill>
                  <a:srgbClr val="000080"/>
                </a:solidFill>
                <a:latin typeface="Comic Sans MS" charset="0"/>
              </a:rPr>
              <a:t>Correction and re-teaching</a:t>
            </a:r>
          </a:p>
        </p:txBody>
      </p:sp>
    </p:spTree>
    <p:extLst>
      <p:ext uri="{BB962C8B-B14F-4D97-AF65-F5344CB8AC3E}">
        <p14:creationId xmlns:p14="http://schemas.microsoft.com/office/powerpoint/2010/main" val="4072443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381000"/>
            <a:ext cx="9144000" cy="1066800"/>
          </a:xfrm>
        </p:spPr>
        <p:txBody>
          <a:bodyPr>
            <a:normAutofit fontScale="90000"/>
          </a:bodyPr>
          <a:lstStyle/>
          <a:p>
            <a:pPr marL="838200" indent="-838200" eaLnBrk="1" hangingPunct="1"/>
            <a:r>
              <a:rPr lang="en-US" sz="3600" b="1" dirty="0">
                <a:effectLst>
                  <a:outerShdw blurRad="38100" dist="38100" dir="2700000" algn="tl">
                    <a:srgbClr val="000000"/>
                  </a:outerShdw>
                </a:effectLst>
                <a:latin typeface="Comic Sans MS" charset="0"/>
              </a:rPr>
              <a:t>Acknowledge Socially Appropriate Behaviors</a:t>
            </a:r>
          </a:p>
        </p:txBody>
      </p:sp>
      <p:sp>
        <p:nvSpPr>
          <p:cNvPr id="24579" name="Rectangle 3"/>
          <p:cNvSpPr>
            <a:spLocks noGrp="1" noChangeArrowheads="1"/>
          </p:cNvSpPr>
          <p:nvPr>
            <p:ph type="body" sz="half" idx="1"/>
          </p:nvPr>
        </p:nvSpPr>
        <p:spPr>
          <a:xfrm>
            <a:off x="1101725" y="2659063"/>
            <a:ext cx="6734175" cy="2303462"/>
          </a:xfrm>
        </p:spPr>
        <p:txBody>
          <a:bodyPr/>
          <a:lstStyle/>
          <a:p>
            <a:pPr marL="0" indent="0" algn="ctr" eaLnBrk="1" hangingPunct="1">
              <a:buFont typeface="Symbol" charset="0"/>
              <a:buNone/>
            </a:pPr>
            <a:r>
              <a:rPr lang="en-US" dirty="0">
                <a:latin typeface="Comic Sans MS" charset="0"/>
              </a:rPr>
              <a:t>Once socially appropriate behaviors have been introduced and taught, they need to be acknowledged on a regular basis.</a:t>
            </a:r>
          </a:p>
        </p:txBody>
      </p:sp>
    </p:spTree>
    <p:extLst>
      <p:ext uri="{BB962C8B-B14F-4D97-AF65-F5344CB8AC3E}">
        <p14:creationId xmlns:p14="http://schemas.microsoft.com/office/powerpoint/2010/main" val="14488922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743200" y="3276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spcBef>
                <a:spcPct val="50000"/>
              </a:spcBef>
              <a:buClr>
                <a:srgbClr val="FF6600"/>
              </a:buClr>
              <a:buSzPct val="70000"/>
              <a:buFont typeface="Monotype Sorts" charset="0"/>
              <a:buChar char="n"/>
            </a:pPr>
            <a:endParaRPr lang="en-US" sz="2400" dirty="0">
              <a:latin typeface="Arial" charset="0"/>
            </a:endParaRPr>
          </a:p>
        </p:txBody>
      </p:sp>
      <p:sp>
        <p:nvSpPr>
          <p:cNvPr id="29699" name="Text Box 3"/>
          <p:cNvSpPr txBox="1">
            <a:spLocks noChangeArrowheads="1"/>
          </p:cNvSpPr>
          <p:nvPr/>
        </p:nvSpPr>
        <p:spPr bwMode="auto">
          <a:xfrm>
            <a:off x="898525" y="2057400"/>
            <a:ext cx="32004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buClr>
                <a:schemeClr val="tx1"/>
              </a:buClr>
              <a:buFont typeface="Times" pitchFamily="18" charset="0"/>
              <a:buChar char="•"/>
              <a:defRPr/>
            </a:pPr>
            <a:r>
              <a:rPr lang="en-US" sz="2400" b="1" dirty="0" smtClean="0">
                <a:solidFill>
                  <a:srgbClr val="100F40"/>
                </a:solidFill>
                <a:ea typeface="+mn-ea"/>
              </a:rPr>
              <a:t> Redirection</a:t>
            </a:r>
          </a:p>
          <a:p>
            <a:pPr>
              <a:spcBef>
                <a:spcPct val="50000"/>
              </a:spcBef>
              <a:buClr>
                <a:schemeClr val="tx1"/>
              </a:buClr>
              <a:buFont typeface="Times" pitchFamily="18" charset="0"/>
              <a:buChar char="•"/>
              <a:defRPr/>
            </a:pPr>
            <a:r>
              <a:rPr lang="en-US" sz="2400" b="1" dirty="0" smtClean="0">
                <a:solidFill>
                  <a:srgbClr val="100F40"/>
                </a:solidFill>
                <a:ea typeface="+mn-ea"/>
              </a:rPr>
              <a:t> Planned ignoring</a:t>
            </a:r>
          </a:p>
          <a:p>
            <a:pPr>
              <a:spcBef>
                <a:spcPct val="50000"/>
              </a:spcBef>
              <a:buClr>
                <a:schemeClr val="tx1"/>
              </a:buClr>
              <a:buFont typeface="Times" pitchFamily="18" charset="0"/>
              <a:buChar char="•"/>
              <a:defRPr/>
            </a:pPr>
            <a:r>
              <a:rPr lang="en-US" sz="2400" b="1" dirty="0" smtClean="0">
                <a:solidFill>
                  <a:srgbClr val="100F40"/>
                </a:solidFill>
                <a:ea typeface="+mn-ea"/>
              </a:rPr>
              <a:t> Restitution</a:t>
            </a:r>
          </a:p>
          <a:p>
            <a:pPr>
              <a:spcBef>
                <a:spcPct val="50000"/>
              </a:spcBef>
              <a:buClr>
                <a:schemeClr val="tx1"/>
              </a:buClr>
              <a:buFont typeface="Times" pitchFamily="18" charset="0"/>
              <a:buChar char="•"/>
              <a:defRPr/>
            </a:pPr>
            <a:r>
              <a:rPr lang="en-US" sz="2400" b="1" dirty="0" smtClean="0">
                <a:solidFill>
                  <a:srgbClr val="100F40"/>
                </a:solidFill>
                <a:ea typeface="+mn-ea"/>
              </a:rPr>
              <a:t> Re-teaching</a:t>
            </a:r>
          </a:p>
          <a:p>
            <a:pPr marL="0" indent="0">
              <a:spcBef>
                <a:spcPct val="50000"/>
              </a:spcBef>
              <a:buClr>
                <a:schemeClr val="tx1"/>
              </a:buClr>
              <a:defRPr/>
            </a:pPr>
            <a:endParaRPr lang="en-US" sz="2400" b="1" dirty="0" smtClean="0">
              <a:ea typeface="+mn-ea"/>
            </a:endParaRPr>
          </a:p>
        </p:txBody>
      </p:sp>
      <p:sp>
        <p:nvSpPr>
          <p:cNvPr id="29700" name="Text Box 4"/>
          <p:cNvSpPr txBox="1">
            <a:spLocks noChangeArrowheads="1"/>
          </p:cNvSpPr>
          <p:nvPr/>
        </p:nvSpPr>
        <p:spPr bwMode="auto">
          <a:xfrm>
            <a:off x="4313238" y="2073275"/>
            <a:ext cx="4038600"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4300" indent="-114300">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marL="342900" indent="-342900">
              <a:spcBef>
                <a:spcPct val="50000"/>
              </a:spcBef>
              <a:buClr>
                <a:schemeClr val="tx1"/>
              </a:buClr>
              <a:buFont typeface="Arial" pitchFamily="34" charset="0"/>
              <a:buChar char="•"/>
              <a:defRPr/>
            </a:pPr>
            <a:r>
              <a:rPr lang="en-US" sz="2400" b="1" dirty="0" smtClean="0">
                <a:solidFill>
                  <a:srgbClr val="100F40"/>
                </a:solidFill>
                <a:ea typeface="+mn-ea"/>
              </a:rPr>
              <a:t>Stress break</a:t>
            </a:r>
          </a:p>
          <a:p>
            <a:pPr>
              <a:spcBef>
                <a:spcPct val="50000"/>
              </a:spcBef>
              <a:buClr>
                <a:schemeClr val="tx1"/>
              </a:buClr>
              <a:buFontTx/>
              <a:buChar char="•"/>
              <a:defRPr/>
            </a:pPr>
            <a:r>
              <a:rPr lang="en-US" sz="2400" b="1" dirty="0" smtClean="0">
                <a:solidFill>
                  <a:srgbClr val="100F40"/>
                </a:solidFill>
                <a:ea typeface="+mn-ea"/>
              </a:rPr>
              <a:t> Proximity &amp; Movement</a:t>
            </a:r>
          </a:p>
          <a:p>
            <a:pPr>
              <a:spcBef>
                <a:spcPct val="50000"/>
              </a:spcBef>
              <a:buClr>
                <a:schemeClr val="tx1"/>
              </a:buClr>
              <a:buFontTx/>
              <a:buChar char="•"/>
              <a:defRPr/>
            </a:pPr>
            <a:r>
              <a:rPr lang="en-US" sz="2400" b="1" dirty="0" smtClean="0">
                <a:solidFill>
                  <a:srgbClr val="100F40"/>
                </a:solidFill>
                <a:ea typeface="+mn-ea"/>
              </a:rPr>
              <a:t> Modeling</a:t>
            </a:r>
          </a:p>
          <a:p>
            <a:pPr>
              <a:spcBef>
                <a:spcPct val="50000"/>
              </a:spcBef>
              <a:buClr>
                <a:schemeClr val="tx1"/>
              </a:buClr>
              <a:buFontTx/>
              <a:buChar char="•"/>
              <a:defRPr/>
            </a:pPr>
            <a:r>
              <a:rPr lang="en-US" sz="2400" b="1" dirty="0" smtClean="0">
                <a:solidFill>
                  <a:srgbClr val="100F40"/>
                </a:solidFill>
                <a:ea typeface="+mn-ea"/>
              </a:rPr>
              <a:t> Cueing (verbal &amp; nonverbal)</a:t>
            </a:r>
            <a:endParaRPr lang="en-US" sz="2400" b="1" dirty="0" smtClean="0">
              <a:ea typeface="+mn-ea"/>
            </a:endParaRPr>
          </a:p>
        </p:txBody>
      </p:sp>
      <p:sp>
        <p:nvSpPr>
          <p:cNvPr id="168965" name="Text Box 5"/>
          <p:cNvSpPr txBox="1">
            <a:spLocks noChangeArrowheads="1"/>
          </p:cNvSpPr>
          <p:nvPr/>
        </p:nvSpPr>
        <p:spPr bwMode="auto">
          <a:xfrm>
            <a:off x="627063" y="212725"/>
            <a:ext cx="78486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4000" b="1" dirty="0">
                <a:solidFill>
                  <a:srgbClr val="9A0308"/>
                </a:solidFill>
                <a:effectLst>
                  <a:outerShdw blurRad="38100" dist="38100" dir="2700000" algn="tl">
                    <a:srgbClr val="C0C0C0"/>
                  </a:outerShdw>
                </a:effectLst>
                <a:latin typeface="Comic Sans MS" pitchFamily="66" charset="0"/>
                <a:ea typeface="+mn-ea"/>
              </a:rPr>
              <a:t>Corrective Strategies/ Interventions:</a:t>
            </a:r>
          </a:p>
          <a:p>
            <a:pPr algn="ctr">
              <a:spcBef>
                <a:spcPct val="10000"/>
              </a:spcBef>
              <a:defRPr/>
            </a:pPr>
            <a:r>
              <a:rPr lang="en-US" sz="3600" b="1" dirty="0">
                <a:solidFill>
                  <a:srgbClr val="9A0308"/>
                </a:solidFill>
                <a:latin typeface="Comic Sans MS" pitchFamily="66" charset="0"/>
                <a:ea typeface="+mn-ea"/>
              </a:rPr>
              <a:t> </a:t>
            </a:r>
            <a:r>
              <a:rPr kumimoji="1" lang="en-US" sz="2400" b="1" dirty="0">
                <a:solidFill>
                  <a:srgbClr val="100F40"/>
                </a:solidFill>
                <a:latin typeface="Comic Sans MS" pitchFamily="66" charset="0"/>
                <a:ea typeface="+mn-ea"/>
              </a:rPr>
              <a:t>Maintaining Desired/Expected Student Behavior</a:t>
            </a:r>
          </a:p>
        </p:txBody>
      </p:sp>
    </p:spTree>
    <p:extLst>
      <p:ext uri="{BB962C8B-B14F-4D97-AF65-F5344CB8AC3E}">
        <p14:creationId xmlns:p14="http://schemas.microsoft.com/office/powerpoint/2010/main" val="212348323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381000"/>
            <a:ext cx="8153400" cy="966788"/>
          </a:xfrm>
        </p:spPr>
        <p:txBody>
          <a:bodyPr/>
          <a:lstStyle/>
          <a:p>
            <a:pPr eaLnBrk="1" hangingPunct="1"/>
            <a:r>
              <a:rPr lang="en-US" b="1" dirty="0">
                <a:solidFill>
                  <a:srgbClr val="333399"/>
                </a:solidFill>
                <a:latin typeface="Comic Sans MS" charset="0"/>
              </a:rPr>
              <a:t>Discipline is…. </a:t>
            </a:r>
            <a:endParaRPr lang="en-US" sz="3600" b="1" dirty="0">
              <a:solidFill>
                <a:srgbClr val="333399"/>
              </a:solidFill>
              <a:latin typeface="Comic Sans MS" charset="0"/>
            </a:endParaRPr>
          </a:p>
        </p:txBody>
      </p:sp>
      <p:sp>
        <p:nvSpPr>
          <p:cNvPr id="23555" name="Rectangle 3"/>
          <p:cNvSpPr>
            <a:spLocks noGrp="1" noChangeArrowheads="1"/>
          </p:cNvSpPr>
          <p:nvPr>
            <p:ph idx="1"/>
          </p:nvPr>
        </p:nvSpPr>
        <p:spPr>
          <a:xfrm>
            <a:off x="1008063" y="1301750"/>
            <a:ext cx="7772400" cy="4532313"/>
          </a:xfrm>
          <a:extLst>
            <a:ext uri="{909E8E84-426E-40dd-AFC4-6F175D3DCCD1}">
              <a14:hiddenFill xmlns:a14="http://schemas.microsoft.com/office/drawing/2010/main">
                <a:solidFill>
                  <a:schemeClr val="accent2"/>
                </a:solidFill>
              </a14:hiddenFill>
            </a:ext>
          </a:extLst>
        </p:spPr>
        <p:txBody>
          <a:bodyPr/>
          <a:lstStyle/>
          <a:p>
            <a:pPr eaLnBrk="1" hangingPunct="1">
              <a:buFontTx/>
              <a:buNone/>
            </a:pPr>
            <a:r>
              <a:rPr lang="en-US" dirty="0">
                <a:latin typeface="Comic Sans MS" charset="0"/>
              </a:rPr>
              <a:t>The actions parents and teachers take to increase student success </a:t>
            </a:r>
            <a:r>
              <a:rPr lang="en-US" dirty="0">
                <a:solidFill>
                  <a:srgbClr val="000080"/>
                </a:solidFill>
                <a:latin typeface="Comic Sans MS" charset="0"/>
              </a:rPr>
              <a:t>(Charles, 1980).</a:t>
            </a:r>
            <a:endParaRPr lang="en-US" dirty="0">
              <a:latin typeface="Comic Sans MS" charset="0"/>
            </a:endParaRPr>
          </a:p>
        </p:txBody>
      </p:sp>
      <p:sp>
        <p:nvSpPr>
          <p:cNvPr id="23556" name="Oval 4"/>
          <p:cNvSpPr>
            <a:spLocks noChangeArrowheads="1"/>
          </p:cNvSpPr>
          <p:nvPr/>
        </p:nvSpPr>
        <p:spPr bwMode="auto">
          <a:xfrm>
            <a:off x="1219200" y="3013075"/>
            <a:ext cx="3429000" cy="2906713"/>
          </a:xfrm>
          <a:prstGeom prst="ellipse">
            <a:avLst/>
          </a:prstGeom>
          <a:solidFill>
            <a:srgbClr val="FF9218"/>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400" dirty="0">
              <a:latin typeface="Times" charset="0"/>
            </a:endParaRPr>
          </a:p>
        </p:txBody>
      </p:sp>
      <p:sp>
        <p:nvSpPr>
          <p:cNvPr id="23557" name="Oval 5"/>
          <p:cNvSpPr>
            <a:spLocks noChangeArrowheads="1"/>
          </p:cNvSpPr>
          <p:nvPr/>
        </p:nvSpPr>
        <p:spPr bwMode="auto">
          <a:xfrm>
            <a:off x="5181600" y="2932113"/>
            <a:ext cx="3200400" cy="2849562"/>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78182" name="Text Box 6"/>
          <p:cNvSpPr txBox="1">
            <a:spLocks noChangeArrowheads="1"/>
          </p:cNvSpPr>
          <p:nvPr/>
        </p:nvSpPr>
        <p:spPr bwMode="auto">
          <a:xfrm>
            <a:off x="1524000" y="3810000"/>
            <a:ext cx="27432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r>
              <a:rPr lang="en-US" sz="2800" b="1" u="sng" dirty="0"/>
              <a:t>Prevention</a:t>
            </a:r>
          </a:p>
          <a:p>
            <a:pPr algn="ctr"/>
            <a:r>
              <a:rPr lang="en-US" sz="2800" b="1" dirty="0">
                <a:solidFill>
                  <a:srgbClr val="0000FF"/>
                </a:solidFill>
              </a:rPr>
              <a:t>Rules, Routines</a:t>
            </a:r>
            <a:endParaRPr lang="en-US" sz="2400" dirty="0">
              <a:solidFill>
                <a:srgbClr val="CC0000"/>
              </a:solidFill>
            </a:endParaRPr>
          </a:p>
        </p:txBody>
      </p:sp>
      <p:sp>
        <p:nvSpPr>
          <p:cNvPr id="178183" name="Text Box 7"/>
          <p:cNvSpPr txBox="1">
            <a:spLocks noChangeArrowheads="1"/>
          </p:cNvSpPr>
          <p:nvPr/>
        </p:nvSpPr>
        <p:spPr bwMode="auto">
          <a:xfrm>
            <a:off x="5334000" y="4114800"/>
            <a:ext cx="2895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spcBef>
                <a:spcPct val="50000"/>
              </a:spcBef>
            </a:pPr>
            <a:r>
              <a:rPr lang="en-US" sz="2800" b="1" u="sng" dirty="0"/>
              <a:t>Reaction</a:t>
            </a:r>
            <a:br>
              <a:rPr lang="en-US" sz="2800" b="1" u="sng" dirty="0"/>
            </a:br>
            <a:r>
              <a:rPr lang="en-US" sz="2800" b="1" dirty="0">
                <a:solidFill>
                  <a:srgbClr val="0000FF"/>
                </a:solidFill>
              </a:rPr>
              <a:t>Consequences</a:t>
            </a:r>
            <a:endParaRPr lang="en-US" sz="2400" dirty="0">
              <a:solidFill>
                <a:srgbClr val="FF3300"/>
              </a:solidFill>
            </a:endParaRPr>
          </a:p>
        </p:txBody>
      </p:sp>
    </p:spTree>
    <p:extLst>
      <p:ext uri="{BB962C8B-B14F-4D97-AF65-F5344CB8AC3E}">
        <p14:creationId xmlns:p14="http://schemas.microsoft.com/office/powerpoint/2010/main" val="353720043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81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autoUpdateAnimBg="0"/>
      <p:bldP spid="17818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does </a:t>
            </a:r>
            <a:r>
              <a:rPr lang="en-US" dirty="0" smtClean="0">
                <a:solidFill>
                  <a:srgbClr val="FF0000"/>
                </a:solidFill>
              </a:rPr>
              <a:t>PBIS</a:t>
            </a:r>
            <a:r>
              <a:rPr lang="en-US" dirty="0" smtClean="0"/>
              <a:t> &amp; </a:t>
            </a:r>
            <a:r>
              <a:rPr lang="en-US" dirty="0" smtClean="0">
                <a:solidFill>
                  <a:srgbClr val="FF0000"/>
                </a:solidFill>
              </a:rPr>
              <a:t>RtI-B </a:t>
            </a:r>
            <a:r>
              <a:rPr lang="en-US" dirty="0" smtClean="0"/>
              <a:t>look like in Albany?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481450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RtI-B Teams in Buildings</a:t>
            </a:r>
            <a:endParaRPr lang="en-US" dirty="0"/>
          </a:p>
        </p:txBody>
      </p:sp>
      <p:sp>
        <p:nvSpPr>
          <p:cNvPr id="3" name="Content Placeholder 2"/>
          <p:cNvSpPr>
            <a:spLocks noGrp="1"/>
          </p:cNvSpPr>
          <p:nvPr>
            <p:ph idx="1"/>
          </p:nvPr>
        </p:nvSpPr>
        <p:spPr/>
        <p:txBody>
          <a:bodyPr/>
          <a:lstStyle/>
          <a:p>
            <a:r>
              <a:rPr lang="en-US" dirty="0" smtClean="0"/>
              <a:t>Every school has</a:t>
            </a:r>
            <a:r>
              <a:rPr lang="is-IS" dirty="0" smtClean="0"/>
              <a:t>…</a:t>
            </a:r>
            <a:endParaRPr lang="en-US" dirty="0" smtClean="0"/>
          </a:p>
          <a:p>
            <a:r>
              <a:rPr lang="en-US" dirty="0" smtClean="0"/>
              <a:t>PBIS Team</a:t>
            </a:r>
          </a:p>
          <a:p>
            <a:r>
              <a:rPr lang="en-US" dirty="0" smtClean="0"/>
              <a:t>RtI Tier 2/3 Team</a:t>
            </a:r>
            <a:endParaRPr lang="en-US" dirty="0"/>
          </a:p>
        </p:txBody>
      </p:sp>
    </p:spTree>
    <p:extLst>
      <p:ext uri="{BB962C8B-B14F-4D97-AF65-F5344CB8AC3E}">
        <p14:creationId xmlns:p14="http://schemas.microsoft.com/office/powerpoint/2010/main" val="34285773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cstate="print"/>
          <a:srcRect/>
          <a:stretch>
            <a:fillRect/>
          </a:stretch>
        </p:blipFill>
        <p:spPr bwMode="auto">
          <a:xfrm>
            <a:off x="0" y="0"/>
            <a:ext cx="9144000" cy="6856413"/>
          </a:xfrm>
          <a:prstGeom prst="rect">
            <a:avLst/>
          </a:prstGeom>
          <a:noFill/>
          <a:ln w="9525">
            <a:noFill/>
            <a:miter lim="800000"/>
            <a:headEnd/>
            <a:tailEnd/>
          </a:ln>
        </p:spPr>
      </p:pic>
    </p:spTree>
    <p:extLst>
      <p:ext uri="{BB962C8B-B14F-4D97-AF65-F5344CB8AC3E}">
        <p14:creationId xmlns:p14="http://schemas.microsoft.com/office/powerpoint/2010/main" val="37358464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rgbClr val="FF0000"/>
                </a:solidFill>
              </a:rPr>
              <a:t/>
            </a:r>
            <a:br>
              <a:rPr lang="en-US" sz="4800" dirty="0" smtClean="0">
                <a:solidFill>
                  <a:srgbClr val="FF0000"/>
                </a:solidFill>
              </a:rPr>
            </a:br>
            <a:r>
              <a:rPr lang="en-US" sz="4800" dirty="0" smtClean="0">
                <a:solidFill>
                  <a:srgbClr val="FF0000"/>
                </a:solidFill>
              </a:rPr>
              <a:t>PBIS Team</a:t>
            </a:r>
            <a:br>
              <a:rPr lang="en-US" sz="4800" dirty="0" smtClean="0">
                <a:solidFill>
                  <a:srgbClr val="FF0000"/>
                </a:solidFill>
              </a:rPr>
            </a:br>
            <a:endParaRPr lang="en-US" sz="4800" dirty="0"/>
          </a:p>
        </p:txBody>
      </p:sp>
      <p:sp>
        <p:nvSpPr>
          <p:cNvPr id="3" name="Content Placeholder 2"/>
          <p:cNvSpPr>
            <a:spLocks noGrp="1"/>
          </p:cNvSpPr>
          <p:nvPr>
            <p:ph sz="quarter" idx="1"/>
          </p:nvPr>
        </p:nvSpPr>
        <p:spPr>
          <a:xfrm>
            <a:off x="890340" y="1456920"/>
            <a:ext cx="7463155" cy="4592523"/>
          </a:xfrm>
        </p:spPr>
        <p:txBody>
          <a:bodyPr>
            <a:normAutofit/>
          </a:bodyPr>
          <a:lstStyle/>
          <a:p>
            <a:pPr marL="0" indent="0">
              <a:buNone/>
            </a:pPr>
            <a:endParaRPr lang="en-US" dirty="0" smtClean="0"/>
          </a:p>
          <a:p>
            <a:pPr marL="0" indent="0">
              <a:buNone/>
            </a:pPr>
            <a:r>
              <a:rPr lang="en-US" dirty="0" smtClean="0"/>
              <a:t>This </a:t>
            </a:r>
            <a:r>
              <a:rPr lang="en-US" dirty="0"/>
              <a:t>team is in charge of </a:t>
            </a:r>
            <a:r>
              <a:rPr lang="en-US" b="1" dirty="0">
                <a:solidFill>
                  <a:srgbClr val="FF0000"/>
                </a:solidFill>
              </a:rPr>
              <a:t>Tier 1 </a:t>
            </a:r>
            <a:r>
              <a:rPr lang="en-US" dirty="0"/>
              <a:t>at the building </a:t>
            </a:r>
            <a:r>
              <a:rPr lang="en-US" dirty="0" smtClean="0"/>
              <a:t>level:</a:t>
            </a:r>
          </a:p>
          <a:p>
            <a:r>
              <a:rPr lang="en-US" dirty="0" smtClean="0"/>
              <a:t>Meets  </a:t>
            </a:r>
          </a:p>
          <a:p>
            <a:r>
              <a:rPr lang="en-US" dirty="0"/>
              <a:t>R</a:t>
            </a:r>
            <a:r>
              <a:rPr lang="en-US" dirty="0" smtClean="0"/>
              <a:t>eviews </a:t>
            </a:r>
            <a:r>
              <a:rPr lang="en-US" dirty="0"/>
              <a:t>building data, </a:t>
            </a:r>
            <a:endParaRPr lang="en-US" dirty="0" smtClean="0"/>
          </a:p>
          <a:p>
            <a:r>
              <a:rPr lang="en-US" dirty="0" smtClean="0"/>
              <a:t>Plans </a:t>
            </a:r>
            <a:r>
              <a:rPr lang="en-US" dirty="0"/>
              <a:t>school-wide celebrations </a:t>
            </a:r>
            <a:endParaRPr lang="en-US" dirty="0" smtClean="0"/>
          </a:p>
          <a:p>
            <a:r>
              <a:rPr lang="en-US" dirty="0" smtClean="0"/>
              <a:t>Develops </a:t>
            </a:r>
            <a:r>
              <a:rPr lang="en-US" dirty="0"/>
              <a:t>Tier 1 building interventions. </a:t>
            </a:r>
            <a:endParaRPr lang="en-US" dirty="0" smtClean="0"/>
          </a:p>
          <a:p>
            <a:pPr marL="0" indent="0">
              <a:buNone/>
            </a:pPr>
            <a:endParaRPr lang="en-US" dirty="0"/>
          </a:p>
        </p:txBody>
      </p:sp>
    </p:spTree>
    <p:extLst>
      <p:ext uri="{BB962C8B-B14F-4D97-AF65-F5344CB8AC3E}">
        <p14:creationId xmlns:p14="http://schemas.microsoft.com/office/powerpoint/2010/main" val="8275944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sz="5300" dirty="0" smtClean="0">
                <a:solidFill>
                  <a:srgbClr val="FF0000"/>
                </a:solidFill>
              </a:rPr>
              <a:t>RtI Tier 2/3 Team</a:t>
            </a:r>
            <a:r>
              <a:rPr lang="en-US" sz="4900" dirty="0" smtClean="0">
                <a:solidFill>
                  <a:srgbClr val="FF0000"/>
                </a:solidFill>
              </a:rPr>
              <a:t/>
            </a:r>
            <a:br>
              <a:rPr lang="en-US" sz="4900" dirty="0" smtClean="0">
                <a:solidFill>
                  <a:srgbClr val="FF0000"/>
                </a:solidFill>
              </a:rPr>
            </a:br>
            <a:endParaRPr lang="en-US" sz="4900" dirty="0"/>
          </a:p>
        </p:txBody>
      </p:sp>
      <p:sp>
        <p:nvSpPr>
          <p:cNvPr id="3" name="Content Placeholder 2"/>
          <p:cNvSpPr>
            <a:spLocks noGrp="1"/>
          </p:cNvSpPr>
          <p:nvPr>
            <p:ph idx="1"/>
          </p:nvPr>
        </p:nvSpPr>
        <p:spPr>
          <a:xfrm>
            <a:off x="457200" y="1561672"/>
            <a:ext cx="8229600" cy="4422301"/>
          </a:xfrm>
        </p:spPr>
        <p:txBody>
          <a:bodyPr>
            <a:normAutofit fontScale="85000" lnSpcReduction="20000"/>
          </a:bodyPr>
          <a:lstStyle/>
          <a:p>
            <a:pPr marL="0" indent="0">
              <a:buNone/>
            </a:pPr>
            <a:r>
              <a:rPr lang="en-US" sz="3300" dirty="0" smtClean="0"/>
              <a:t>This team is tasked with </a:t>
            </a:r>
            <a:r>
              <a:rPr lang="en-US" sz="3300" b="1" dirty="0" smtClean="0">
                <a:solidFill>
                  <a:srgbClr val="FF0000"/>
                </a:solidFill>
              </a:rPr>
              <a:t>Tier 2 &amp; 3 </a:t>
            </a:r>
            <a:r>
              <a:rPr lang="en-US" sz="3300" dirty="0" smtClean="0"/>
              <a:t>decision making:</a:t>
            </a:r>
          </a:p>
          <a:p>
            <a:pPr marL="342900" lvl="1" indent="-342900">
              <a:buFont typeface="Arial"/>
              <a:buChar char="•"/>
            </a:pPr>
            <a:r>
              <a:rPr lang="en-US" sz="3300" dirty="0"/>
              <a:t>M</a:t>
            </a:r>
            <a:r>
              <a:rPr lang="en-US" sz="3300" dirty="0" smtClean="0"/>
              <a:t>eets a minimum of bi-weekly; reviews all students who have Tier 2 &amp; 3 intervention</a:t>
            </a:r>
          </a:p>
          <a:p>
            <a:r>
              <a:rPr lang="en-US" sz="3300" dirty="0" smtClean="0"/>
              <a:t>Looks at individual student data (both behavior and academics)</a:t>
            </a:r>
          </a:p>
          <a:p>
            <a:r>
              <a:rPr lang="en-US" sz="3300" dirty="0" smtClean="0"/>
              <a:t>Develops individual interventions</a:t>
            </a:r>
          </a:p>
          <a:p>
            <a:r>
              <a:rPr lang="en-US" sz="3300" dirty="0" smtClean="0"/>
              <a:t>All students who are initially referred should be reviewed by the whole committee.  </a:t>
            </a:r>
          </a:p>
          <a:p>
            <a:r>
              <a:rPr lang="en-US" sz="3300" dirty="0" smtClean="0"/>
              <a:t>Once students have been reviewed, sub committees will follow through with the student and teaching team</a:t>
            </a:r>
          </a:p>
        </p:txBody>
      </p:sp>
    </p:spTree>
    <p:extLst>
      <p:ext uri="{BB962C8B-B14F-4D97-AF65-F5344CB8AC3E}">
        <p14:creationId xmlns:p14="http://schemas.microsoft.com/office/powerpoint/2010/main" val="38343361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01752" y="2438400"/>
            <a:ext cx="8503920" cy="3660648"/>
          </a:xfrm>
        </p:spPr>
        <p:txBody>
          <a:bodyPr>
            <a:normAutofit/>
          </a:bodyPr>
          <a:lstStyle/>
          <a:p>
            <a:pPr marL="0" indent="0" algn="ctr">
              <a:buNone/>
            </a:pPr>
            <a:r>
              <a:rPr lang="en-US" sz="8000" dirty="0"/>
              <a:t>Tier 1</a:t>
            </a:r>
          </a:p>
        </p:txBody>
      </p:sp>
    </p:spTree>
    <p:extLst>
      <p:ext uri="{BB962C8B-B14F-4D97-AF65-F5344CB8AC3E}">
        <p14:creationId xmlns:p14="http://schemas.microsoft.com/office/powerpoint/2010/main" val="416058008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p:cNvPicPr>
            <a:picLocks noChangeAspect="1"/>
          </p:cNvPicPr>
          <p:nvPr/>
        </p:nvPicPr>
        <p:blipFill>
          <a:blip r:embed="rId2"/>
          <a:stretch>
            <a:fillRect/>
          </a:stretch>
        </p:blipFill>
        <p:spPr>
          <a:xfrm>
            <a:off x="105830" y="241300"/>
            <a:ext cx="9038170" cy="6351373"/>
          </a:xfrm>
          <a:prstGeom prst="rect">
            <a:avLst/>
          </a:prstGeom>
        </p:spPr>
      </p:pic>
    </p:spTree>
    <p:extLst>
      <p:ext uri="{BB962C8B-B14F-4D97-AF65-F5344CB8AC3E}">
        <p14:creationId xmlns:p14="http://schemas.microsoft.com/office/powerpoint/2010/main" val="84770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Sheet Fidelity</a:t>
            </a:r>
          </a:p>
        </p:txBody>
      </p:sp>
      <p:sp>
        <p:nvSpPr>
          <p:cNvPr id="3" name="Content Placeholder 2"/>
          <p:cNvSpPr>
            <a:spLocks noGrp="1"/>
          </p:cNvSpPr>
          <p:nvPr>
            <p:ph sz="quarter" idx="1"/>
          </p:nvPr>
        </p:nvSpPr>
        <p:spPr>
          <a:xfrm>
            <a:off x="304800" y="1905000"/>
            <a:ext cx="8503920" cy="4191000"/>
          </a:xfrm>
        </p:spPr>
        <p:txBody>
          <a:bodyPr>
            <a:normAutofit fontScale="92500" lnSpcReduction="20000"/>
          </a:bodyPr>
          <a:lstStyle/>
          <a:p>
            <a:r>
              <a:rPr lang="en-US" sz="3200" dirty="0"/>
              <a:t>Point sheet fidelity:</a:t>
            </a:r>
          </a:p>
          <a:p>
            <a:pPr lvl="1"/>
            <a:r>
              <a:rPr lang="en-US" dirty="0"/>
              <a:t>Very important.  </a:t>
            </a:r>
          </a:p>
          <a:p>
            <a:pPr lvl="1"/>
            <a:r>
              <a:rPr lang="en-US" dirty="0"/>
              <a:t>Points determine if or when a student gets an intervention.  </a:t>
            </a:r>
          </a:p>
          <a:p>
            <a:pPr marL="0" indent="0">
              <a:buNone/>
            </a:pPr>
            <a:endParaRPr lang="en-US" sz="2000" dirty="0"/>
          </a:p>
          <a:p>
            <a:r>
              <a:rPr lang="en-US" sz="3200" dirty="0"/>
              <a:t>Teachers should code their point sheets to determine interventions based on:</a:t>
            </a:r>
          </a:p>
          <a:p>
            <a:pPr lvl="1"/>
            <a:r>
              <a:rPr lang="en-US" dirty="0"/>
              <a:t>What behaviors are occurring and </a:t>
            </a:r>
          </a:p>
          <a:p>
            <a:pPr lvl="1"/>
            <a:r>
              <a:rPr lang="en-US" dirty="0"/>
              <a:t>How often those behaviors are occurring</a:t>
            </a:r>
          </a:p>
          <a:p>
            <a:pPr lvl="1"/>
            <a:r>
              <a:rPr lang="en-US" dirty="0"/>
              <a:t>Buildings should create a building-wide code</a:t>
            </a:r>
          </a:p>
        </p:txBody>
      </p:sp>
    </p:spTree>
    <p:extLst>
      <p:ext uri="{BB962C8B-B14F-4D97-AF65-F5344CB8AC3E}">
        <p14:creationId xmlns:p14="http://schemas.microsoft.com/office/powerpoint/2010/main" val="274408794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576"/>
            <a:ext cx="8229600" cy="1143000"/>
          </a:xfrm>
        </p:spPr>
        <p:txBody>
          <a:bodyPr/>
          <a:lstStyle/>
          <a:p>
            <a:r>
              <a:rPr lang="en-US" dirty="0" smtClean="0">
                <a:solidFill>
                  <a:schemeClr val="bg1">
                    <a:lumMod val="65000"/>
                  </a:schemeClr>
                </a:solidFill>
              </a:rPr>
              <a:t>Preventative Strategies</a:t>
            </a:r>
            <a:endParaRPr lang="en-US" dirty="0">
              <a:solidFill>
                <a:schemeClr val="bg1">
                  <a:lumMod val="65000"/>
                </a:schemeClr>
              </a:solidFill>
            </a:endParaRPr>
          </a:p>
        </p:txBody>
      </p:sp>
      <p:pic>
        <p:nvPicPr>
          <p:cNvPr id="4" name="Content Placeholder 3"/>
          <p:cNvPicPr>
            <a:picLocks noGrp="1" noChangeAspect="1"/>
          </p:cNvPicPr>
          <p:nvPr>
            <p:ph idx="1"/>
          </p:nvPr>
        </p:nvPicPr>
        <p:blipFill rotWithShape="1">
          <a:blip r:embed="rId2"/>
          <a:srcRect l="-2763" r="-2527"/>
          <a:stretch/>
        </p:blipFill>
        <p:spPr>
          <a:xfrm>
            <a:off x="192775" y="1077431"/>
            <a:ext cx="8708840" cy="5556600"/>
          </a:xfrm>
        </p:spPr>
      </p:pic>
    </p:spTree>
    <p:extLst>
      <p:ext uri="{BB962C8B-B14F-4D97-AF65-F5344CB8AC3E}">
        <p14:creationId xmlns:p14="http://schemas.microsoft.com/office/powerpoint/2010/main" val="66147461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754" r="-1302"/>
          <a:stretch/>
        </p:blipFill>
        <p:spPr>
          <a:xfrm>
            <a:off x="1312801" y="-82308"/>
            <a:ext cx="6459819" cy="7078467"/>
          </a:xfrm>
        </p:spPr>
      </p:pic>
    </p:spTree>
    <p:extLst>
      <p:ext uri="{BB962C8B-B14F-4D97-AF65-F5344CB8AC3E}">
        <p14:creationId xmlns:p14="http://schemas.microsoft.com/office/powerpoint/2010/main" val="35788432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Tier 1 Building Flow Chart Tracking </a:t>
            </a:r>
            <a:r>
              <a:rPr lang="en-US" dirty="0"/>
              <a:t>Sheet</a:t>
            </a:r>
          </a:p>
        </p:txBody>
      </p:sp>
      <p:sp>
        <p:nvSpPr>
          <p:cNvPr id="3" name="Content Placeholder 2"/>
          <p:cNvSpPr>
            <a:spLocks noGrp="1"/>
          </p:cNvSpPr>
          <p:nvPr>
            <p:ph sz="quarter" idx="1"/>
          </p:nvPr>
        </p:nvSpPr>
        <p:spPr/>
        <p:txBody>
          <a:bodyPr>
            <a:normAutofit fontScale="85000" lnSpcReduction="10000"/>
          </a:bodyPr>
          <a:lstStyle/>
          <a:p>
            <a:r>
              <a:rPr lang="en-US" dirty="0"/>
              <a:t>The tracking form must be maintained on a daily basis to ensure fidelity of </a:t>
            </a:r>
            <a:r>
              <a:rPr lang="en-US" dirty="0" smtClean="0"/>
              <a:t>the Building </a:t>
            </a:r>
            <a:r>
              <a:rPr lang="en-US" dirty="0"/>
              <a:t>Flow Chart</a:t>
            </a:r>
          </a:p>
          <a:p>
            <a:r>
              <a:rPr lang="en-US" dirty="0"/>
              <a:t>Principal </a:t>
            </a:r>
            <a:r>
              <a:rPr lang="en-US" dirty="0" smtClean="0"/>
              <a:t>will </a:t>
            </a:r>
            <a:r>
              <a:rPr lang="en-US" dirty="0"/>
              <a:t>assign one staff member to this </a:t>
            </a:r>
            <a:r>
              <a:rPr lang="en-US" dirty="0" smtClean="0"/>
              <a:t>responsibility</a:t>
            </a:r>
          </a:p>
          <a:p>
            <a:r>
              <a:rPr lang="en-US" dirty="0"/>
              <a:t>Teacher is </a:t>
            </a:r>
            <a:r>
              <a:rPr lang="en-US" dirty="0" smtClean="0"/>
              <a:t>STILL responsible </a:t>
            </a:r>
            <a:r>
              <a:rPr lang="en-US" dirty="0"/>
              <a:t>to enter VADIRS report for any Discipline Referral </a:t>
            </a:r>
          </a:p>
          <a:p>
            <a:r>
              <a:rPr lang="en-US" dirty="0"/>
              <a:t>The tracking sheet should be completed at the same time every day for the prior day using </a:t>
            </a:r>
            <a:r>
              <a:rPr lang="en-US" dirty="0" smtClean="0"/>
              <a:t>Preventative Strategies Spreadsheet &amp;/or VADIR </a:t>
            </a:r>
            <a:r>
              <a:rPr lang="en-US" dirty="0"/>
              <a:t>reports</a:t>
            </a:r>
          </a:p>
          <a:p>
            <a:r>
              <a:rPr lang="en-US" dirty="0" smtClean="0"/>
              <a:t>Assigned staff will </a:t>
            </a:r>
            <a:r>
              <a:rPr lang="en-US" dirty="0"/>
              <a:t>complete required tasks (e.g., call parent, meet with student, etc.)</a:t>
            </a:r>
          </a:p>
        </p:txBody>
      </p:sp>
    </p:spTree>
    <p:extLst>
      <p:ext uri="{BB962C8B-B14F-4D97-AF65-F5344CB8AC3E}">
        <p14:creationId xmlns:p14="http://schemas.microsoft.com/office/powerpoint/2010/main" val="75540938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smtClean="0"/>
              <a:t>Tier 1 Building Flow Chart Tracking Form</a:t>
            </a:r>
            <a:endParaRPr lang="en-US" dirty="0"/>
          </a:p>
        </p:txBody>
      </p:sp>
      <p:pic>
        <p:nvPicPr>
          <p:cNvPr id="2052" name="Picture 4"/>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9200" cy="5029200"/>
          </a:xfrm>
          <a:prstGeom prst="rect">
            <a:avLst/>
          </a:prstGeom>
          <a:noFill/>
          <a:ln w="222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0960442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177" y="2523460"/>
            <a:ext cx="8229600" cy="3687763"/>
          </a:xfrm>
        </p:spPr>
        <p:txBody>
          <a:bodyPr>
            <a:normAutofit fontScale="92500" lnSpcReduction="10000"/>
          </a:bodyPr>
          <a:lstStyle/>
          <a:p>
            <a:r>
              <a:rPr lang="en-US" dirty="0"/>
              <a:t>Physical Plant – Class Design</a:t>
            </a:r>
          </a:p>
          <a:p>
            <a:r>
              <a:rPr lang="en-US" dirty="0" smtClean="0"/>
              <a:t>PBIS materials are posted </a:t>
            </a:r>
          </a:p>
          <a:p>
            <a:r>
              <a:rPr lang="en-US" dirty="0" smtClean="0"/>
              <a:t>Reinforcers/Point Sheets</a:t>
            </a:r>
          </a:p>
          <a:p>
            <a:r>
              <a:rPr lang="en-US" dirty="0" smtClean="0"/>
              <a:t>Re-teaching</a:t>
            </a:r>
          </a:p>
          <a:p>
            <a:r>
              <a:rPr lang="en-US" dirty="0" smtClean="0"/>
              <a:t>Engagement</a:t>
            </a:r>
          </a:p>
          <a:p>
            <a:r>
              <a:rPr lang="en-US" dirty="0" smtClean="0"/>
              <a:t>Caring Relationship Building</a:t>
            </a:r>
          </a:p>
          <a:p>
            <a:r>
              <a:rPr lang="en-US" dirty="0" smtClean="0"/>
              <a:t>Positives: Negatives</a:t>
            </a:r>
          </a:p>
          <a:p>
            <a:pPr marL="0" indent="0">
              <a:buNone/>
            </a:pPr>
            <a:endParaRPr lang="en-US" dirty="0"/>
          </a:p>
        </p:txBody>
      </p:sp>
      <p:sp>
        <p:nvSpPr>
          <p:cNvPr id="2" name="Title 1"/>
          <p:cNvSpPr>
            <a:spLocks noGrp="1"/>
          </p:cNvSpPr>
          <p:nvPr>
            <p:ph type="title"/>
          </p:nvPr>
        </p:nvSpPr>
        <p:spPr>
          <a:xfrm>
            <a:off x="457200" y="274638"/>
            <a:ext cx="8229600" cy="2392362"/>
          </a:xfrm>
        </p:spPr>
        <p:txBody>
          <a:bodyPr>
            <a:normAutofit/>
          </a:bodyPr>
          <a:lstStyle/>
          <a:p>
            <a:r>
              <a:rPr lang="en-US" sz="2700" dirty="0" smtClean="0"/>
              <a:t>Tier 1 Class wide Behavior Management</a:t>
            </a:r>
            <a:r>
              <a:rPr lang="en-US" dirty="0" smtClean="0"/>
              <a:t/>
            </a:r>
            <a:br>
              <a:rPr lang="en-US" dirty="0" smtClean="0"/>
            </a:br>
            <a:r>
              <a:rPr lang="en-US" dirty="0" smtClean="0"/>
              <a:t>What every Tier 1 Classroom should look like and sound like</a:t>
            </a:r>
            <a:endParaRPr lang="en-US" dirty="0"/>
          </a:p>
        </p:txBody>
      </p:sp>
      <p:sp>
        <p:nvSpPr>
          <p:cNvPr id="4" name="Oval 3"/>
          <p:cNvSpPr/>
          <p:nvPr/>
        </p:nvSpPr>
        <p:spPr>
          <a:xfrm>
            <a:off x="6553200" y="3429000"/>
            <a:ext cx="2057400" cy="1600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This is how you build your foundation</a:t>
            </a:r>
            <a:endParaRPr lang="en-US" dirty="0">
              <a:solidFill>
                <a:schemeClr val="tx1"/>
              </a:solidFill>
            </a:endParaRPr>
          </a:p>
        </p:txBody>
      </p:sp>
      <p:sp>
        <p:nvSpPr>
          <p:cNvPr id="6" name="Right Brace 5"/>
          <p:cNvSpPr/>
          <p:nvPr/>
        </p:nvSpPr>
        <p:spPr>
          <a:xfrm>
            <a:off x="5638800" y="2590800"/>
            <a:ext cx="685800" cy="3048000"/>
          </a:xfrm>
          <a:prstGeom prst="rightBrace">
            <a:avLst>
              <a:gd name="adj1" fmla="val 0"/>
              <a:gd name="adj2" fmla="val 50914"/>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5243192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864205"/>
            <a:ext cx="7772400" cy="5119767"/>
          </a:xfrm>
        </p:spPr>
        <p:txBody>
          <a:bodyPr>
            <a:normAutofit fontScale="70000" lnSpcReduction="20000"/>
          </a:bodyPr>
          <a:lstStyle/>
          <a:p>
            <a:r>
              <a:rPr lang="en-US" sz="4600" dirty="0" smtClean="0">
                <a:solidFill>
                  <a:srgbClr val="FF0000"/>
                </a:solidFill>
              </a:rPr>
              <a:t>1980  </a:t>
            </a:r>
            <a:r>
              <a:rPr lang="en-US" sz="4600" dirty="0" smtClean="0">
                <a:solidFill>
                  <a:schemeClr val="bg1">
                    <a:lumMod val="65000"/>
                  </a:schemeClr>
                </a:solidFill>
              </a:rPr>
              <a:t>PBIS model developed; University of Oregon</a:t>
            </a:r>
          </a:p>
          <a:p>
            <a:r>
              <a:rPr lang="en-US" sz="4600" dirty="0" smtClean="0">
                <a:solidFill>
                  <a:srgbClr val="FF0000"/>
                </a:solidFill>
              </a:rPr>
              <a:t>1997</a:t>
            </a:r>
            <a:r>
              <a:rPr lang="en-US" sz="4600" dirty="0" smtClean="0"/>
              <a:t> Individuals </a:t>
            </a:r>
            <a:r>
              <a:rPr lang="en-US" sz="4600" dirty="0"/>
              <a:t>with Disabilities Education Act (IDEA</a:t>
            </a:r>
            <a:r>
              <a:rPr lang="en-US" sz="4600" dirty="0" smtClean="0"/>
              <a:t>) </a:t>
            </a:r>
          </a:p>
          <a:p>
            <a:r>
              <a:rPr lang="en-US" sz="4600" dirty="0" smtClean="0">
                <a:solidFill>
                  <a:srgbClr val="FF0000"/>
                </a:solidFill>
              </a:rPr>
              <a:t>2004</a:t>
            </a:r>
            <a:r>
              <a:rPr lang="en-US" sz="4600" dirty="0" smtClean="0"/>
              <a:t> Reauthorization of Individuals with Disabilities Education Act (IDEA) </a:t>
            </a:r>
          </a:p>
          <a:p>
            <a:endParaRPr lang="en-US" dirty="0" smtClean="0"/>
          </a:p>
          <a:p>
            <a:r>
              <a:rPr lang="en-US" sz="3400" dirty="0" smtClean="0">
                <a:solidFill>
                  <a:schemeClr val="tx1"/>
                </a:solidFill>
              </a:rPr>
              <a:t>PBIS</a:t>
            </a:r>
            <a:r>
              <a:rPr lang="en-US" sz="3400" dirty="0">
                <a:solidFill>
                  <a:schemeClr val="tx1"/>
                </a:solidFill>
              </a:rPr>
              <a:t>, referred to as Positive Behavioral Interventions and Supports in IDEA, is the only approach to addressing behavior that is specifically mentioned in the law. </a:t>
            </a:r>
            <a:endParaRPr lang="en-US" sz="3400" dirty="0" smtClean="0">
              <a:solidFill>
                <a:schemeClr val="tx1"/>
              </a:solidFill>
            </a:endParaRPr>
          </a:p>
          <a:p>
            <a:r>
              <a:rPr lang="en-US" sz="3400" dirty="0" smtClean="0">
                <a:solidFill>
                  <a:schemeClr val="tx1"/>
                </a:solidFill>
              </a:rPr>
              <a:t>The </a:t>
            </a:r>
            <a:r>
              <a:rPr lang="en-US" sz="3400" dirty="0">
                <a:solidFill>
                  <a:schemeClr val="tx1"/>
                </a:solidFill>
              </a:rPr>
              <a:t>emphasis on using functional assessment and positive approaches to encourage good behavior remains in the current version of the law as amended in 2004</a:t>
            </a:r>
            <a:r>
              <a:rPr lang="en-US" sz="3400" dirty="0" smtClean="0">
                <a:solidFill>
                  <a:schemeClr val="tx1"/>
                </a:solidFill>
              </a:rPr>
              <a:t>.</a:t>
            </a:r>
            <a:endParaRPr lang="en-US" sz="3400" dirty="0">
              <a:solidFill>
                <a:schemeClr val="tx1"/>
              </a:solidFill>
            </a:endParaRPr>
          </a:p>
        </p:txBody>
      </p:sp>
    </p:spTree>
    <p:extLst>
      <p:ext uri="{BB962C8B-B14F-4D97-AF65-F5344CB8AC3E}">
        <p14:creationId xmlns:p14="http://schemas.microsoft.com/office/powerpoint/2010/main" val="5095363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Classroom Behavior Support Plans</a:t>
            </a:r>
            <a:br>
              <a:rPr lang="en-US" sz="2400" dirty="0"/>
            </a:br>
            <a:r>
              <a:rPr lang="en-US" sz="2400" dirty="0"/>
              <a:t>CBSP’S</a:t>
            </a:r>
          </a:p>
        </p:txBody>
      </p:sp>
      <p:sp>
        <p:nvSpPr>
          <p:cNvPr id="3" name="Content Placeholder 2"/>
          <p:cNvSpPr>
            <a:spLocks noGrp="1"/>
          </p:cNvSpPr>
          <p:nvPr>
            <p:ph sz="quarter" idx="1"/>
          </p:nvPr>
        </p:nvSpPr>
        <p:spPr/>
        <p:txBody>
          <a:bodyPr>
            <a:normAutofit fontScale="92500" lnSpcReduction="20000"/>
          </a:bodyPr>
          <a:lstStyle/>
          <a:p>
            <a:r>
              <a:rPr lang="en-US" dirty="0"/>
              <a:t>All teachers should have a CBSP written prior to the start of the school year</a:t>
            </a:r>
          </a:p>
          <a:p>
            <a:r>
              <a:rPr lang="en-US" dirty="0"/>
              <a:t>The CBSP guides behavior management </a:t>
            </a:r>
          </a:p>
          <a:p>
            <a:r>
              <a:rPr lang="en-US" dirty="0"/>
              <a:t>CBSP Key Components:</a:t>
            </a:r>
          </a:p>
          <a:p>
            <a:pPr lvl="1"/>
            <a:r>
              <a:rPr lang="en-US" dirty="0"/>
              <a:t>Posters and how to refer to them</a:t>
            </a:r>
          </a:p>
          <a:p>
            <a:pPr lvl="1"/>
            <a:r>
              <a:rPr lang="en-US" dirty="0"/>
              <a:t>Behavioral expectations</a:t>
            </a:r>
          </a:p>
          <a:p>
            <a:pPr lvl="1"/>
            <a:r>
              <a:rPr lang="en-US" dirty="0"/>
              <a:t>Routines and Procedures</a:t>
            </a:r>
          </a:p>
          <a:p>
            <a:pPr lvl="1"/>
            <a:r>
              <a:rPr lang="en-US" dirty="0"/>
              <a:t>Reward System</a:t>
            </a:r>
          </a:p>
          <a:p>
            <a:pPr lvl="1"/>
            <a:r>
              <a:rPr lang="en-US" dirty="0"/>
              <a:t>Student Engagement</a:t>
            </a:r>
          </a:p>
          <a:p>
            <a:pPr lvl="1"/>
            <a:r>
              <a:rPr lang="en-US" dirty="0"/>
              <a:t>Building Caring Relationships</a:t>
            </a:r>
          </a:p>
          <a:p>
            <a:pPr lvl="1"/>
            <a:r>
              <a:rPr lang="en-US" dirty="0"/>
              <a:t>Positives to negatives</a:t>
            </a:r>
          </a:p>
        </p:txBody>
      </p:sp>
    </p:spTree>
    <p:extLst>
      <p:ext uri="{BB962C8B-B14F-4D97-AF65-F5344CB8AC3E}">
        <p14:creationId xmlns:p14="http://schemas.microsoft.com/office/powerpoint/2010/main" val="424150352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661053577"/>
              </p:ext>
            </p:extLst>
          </p:nvPr>
        </p:nvGraphicFramePr>
        <p:xfrm>
          <a:off x="381000" y="381000"/>
          <a:ext cx="8559800" cy="5602778"/>
        </p:xfrm>
        <a:graphic>
          <a:graphicData uri="http://schemas.openxmlformats.org/presentationml/2006/ole">
            <mc:AlternateContent xmlns:mc="http://schemas.openxmlformats.org/markup-compatibility/2006">
              <mc:Choice xmlns:v="urn:schemas-microsoft-com:vml" Requires="v">
                <p:oleObj spid="_x0000_s1033" name="Document" r:id="rId5" imgW="9308651" imgH="6372481" progId="Word.Document.12">
                  <p:embed/>
                </p:oleObj>
              </mc:Choice>
              <mc:Fallback>
                <p:oleObj name="Document" r:id="rId5" imgW="9308651" imgH="6372481" progId="Word.Document.12">
                  <p:embed/>
                  <p:pic>
                    <p:nvPicPr>
                      <p:cNvPr id="0" name=""/>
                      <p:cNvPicPr/>
                      <p:nvPr/>
                    </p:nvPicPr>
                    <p:blipFill>
                      <a:blip r:embed="rId6"/>
                      <a:stretch>
                        <a:fillRect/>
                      </a:stretch>
                    </p:blipFill>
                    <p:spPr>
                      <a:xfrm>
                        <a:off x="381000" y="381000"/>
                        <a:ext cx="8559800" cy="5602778"/>
                      </a:xfrm>
                      <a:prstGeom prst="rect">
                        <a:avLst/>
                      </a:prstGeom>
                    </p:spPr>
                  </p:pic>
                </p:oleObj>
              </mc:Fallback>
            </mc:AlternateContent>
          </a:graphicData>
        </a:graphic>
      </p:graphicFrame>
    </p:spTree>
    <p:extLst>
      <p:ext uri="{BB962C8B-B14F-4D97-AF65-F5344CB8AC3E}">
        <p14:creationId xmlns:p14="http://schemas.microsoft.com/office/powerpoint/2010/main" val="2678395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Step</a:t>
            </a:r>
          </a:p>
        </p:txBody>
      </p:sp>
      <p:sp>
        <p:nvSpPr>
          <p:cNvPr id="3" name="Content Placeholder 2"/>
          <p:cNvSpPr>
            <a:spLocks noGrp="1"/>
          </p:cNvSpPr>
          <p:nvPr>
            <p:ph sz="quarter" idx="1"/>
          </p:nvPr>
        </p:nvSpPr>
        <p:spPr>
          <a:xfrm>
            <a:off x="304800" y="1981200"/>
            <a:ext cx="8503920" cy="3660648"/>
          </a:xfrm>
        </p:spPr>
        <p:txBody>
          <a:bodyPr>
            <a:normAutofit/>
          </a:bodyPr>
          <a:lstStyle/>
          <a:p>
            <a:r>
              <a:rPr lang="en-US" sz="3600" dirty="0"/>
              <a:t>K-8 District-wide initiative</a:t>
            </a:r>
          </a:p>
          <a:p>
            <a:r>
              <a:rPr lang="en-US" sz="3600" dirty="0"/>
              <a:t>Tier 1 classroom-based universal social emotional curriculum </a:t>
            </a:r>
            <a:endParaRPr lang="en-US" sz="3600" dirty="0" smtClean="0"/>
          </a:p>
          <a:p>
            <a:r>
              <a:rPr lang="en-US" sz="3600" dirty="0" smtClean="0"/>
              <a:t>Teacher Implemented at Tier 1</a:t>
            </a:r>
            <a:endParaRPr lang="en-US" sz="3600" dirty="0"/>
          </a:p>
          <a:p>
            <a:r>
              <a:rPr lang="en-US" sz="3600" dirty="0"/>
              <a:t>Meets DASA requirement</a:t>
            </a:r>
          </a:p>
          <a:p>
            <a:endParaRPr lang="en-US" sz="3600" dirty="0"/>
          </a:p>
        </p:txBody>
      </p:sp>
    </p:spTree>
    <p:extLst>
      <p:ext uri="{BB962C8B-B14F-4D97-AF65-F5344CB8AC3E}">
        <p14:creationId xmlns:p14="http://schemas.microsoft.com/office/powerpoint/2010/main" val="2383693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Classroom Fidelity Checks</a:t>
            </a:r>
          </a:p>
        </p:txBody>
      </p:sp>
      <p:sp>
        <p:nvSpPr>
          <p:cNvPr id="3" name="Content Placeholder 2"/>
          <p:cNvSpPr>
            <a:spLocks noGrp="1"/>
          </p:cNvSpPr>
          <p:nvPr>
            <p:ph sz="quarter" idx="1"/>
          </p:nvPr>
        </p:nvSpPr>
        <p:spPr>
          <a:xfrm>
            <a:off x="301752" y="2209800"/>
            <a:ext cx="8503920" cy="3889248"/>
          </a:xfrm>
        </p:spPr>
        <p:txBody>
          <a:bodyPr>
            <a:normAutofit/>
          </a:bodyPr>
          <a:lstStyle/>
          <a:p>
            <a:pPr marL="0" indent="0" algn="ctr">
              <a:buNone/>
            </a:pPr>
            <a:r>
              <a:rPr lang="en-US" sz="4400" dirty="0"/>
              <a:t>Classrooms need to be at 80% in order for students to be given Tier 2 and 3 interventions.</a:t>
            </a:r>
          </a:p>
        </p:txBody>
      </p:sp>
    </p:spTree>
    <p:extLst>
      <p:ext uri="{BB962C8B-B14F-4D97-AF65-F5344CB8AC3E}">
        <p14:creationId xmlns:p14="http://schemas.microsoft.com/office/powerpoint/2010/main" val="2311566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Classroom Fidelity Checks</a:t>
            </a:r>
          </a:p>
        </p:txBody>
      </p:sp>
      <p:sp>
        <p:nvSpPr>
          <p:cNvPr id="3" name="Content Placeholder 2"/>
          <p:cNvSpPr>
            <a:spLocks noGrp="1"/>
          </p:cNvSpPr>
          <p:nvPr>
            <p:ph sz="quarter" idx="1"/>
          </p:nvPr>
        </p:nvSpPr>
        <p:spPr/>
        <p:txBody>
          <a:bodyPr>
            <a:normAutofit fontScale="92500" lnSpcReduction="20000"/>
          </a:bodyPr>
          <a:lstStyle/>
          <a:p>
            <a:r>
              <a:rPr lang="en-US" dirty="0" smtClean="0"/>
              <a:t>Tier </a:t>
            </a:r>
            <a:r>
              <a:rPr lang="en-US" dirty="0"/>
              <a:t>1 fidelity checks are completed in all classrooms</a:t>
            </a:r>
          </a:p>
          <a:p>
            <a:pPr lvl="1"/>
            <a:r>
              <a:rPr lang="en-US" dirty="0"/>
              <a:t>Once it is established that the CBSP is implemented with fidelity, a Tier 1 targeted plan can be developed for a classroom that is still struggling at Tier 1</a:t>
            </a:r>
          </a:p>
          <a:p>
            <a:r>
              <a:rPr lang="en-US" dirty="0"/>
              <a:t>Changing what occurs in the classroom will be </a:t>
            </a:r>
            <a:r>
              <a:rPr lang="en-US" b="1" dirty="0"/>
              <a:t>much more effective</a:t>
            </a:r>
            <a:r>
              <a:rPr lang="en-US" dirty="0"/>
              <a:t> for students then pulling them out for interventions.</a:t>
            </a:r>
          </a:p>
          <a:p>
            <a:r>
              <a:rPr lang="en-US" dirty="0"/>
              <a:t>Tier 1 individual interventions can be done in the classroom as well prior to moving students to Tiers 2 &amp; 3 .</a:t>
            </a:r>
          </a:p>
        </p:txBody>
      </p:sp>
    </p:spTree>
    <p:extLst>
      <p:ext uri="{BB962C8B-B14F-4D97-AF65-F5344CB8AC3E}">
        <p14:creationId xmlns:p14="http://schemas.microsoft.com/office/powerpoint/2010/main" val="531611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01752" y="2438400"/>
            <a:ext cx="8503920" cy="3660648"/>
          </a:xfrm>
        </p:spPr>
        <p:txBody>
          <a:bodyPr>
            <a:normAutofit/>
          </a:bodyPr>
          <a:lstStyle/>
          <a:p>
            <a:pPr marL="0" indent="0" algn="ctr">
              <a:buNone/>
            </a:pPr>
            <a:r>
              <a:rPr lang="en-US" sz="8000" dirty="0"/>
              <a:t>Tier 2</a:t>
            </a:r>
          </a:p>
        </p:txBody>
      </p:sp>
    </p:spTree>
    <p:extLst>
      <p:ext uri="{BB962C8B-B14F-4D97-AF65-F5344CB8AC3E}">
        <p14:creationId xmlns:p14="http://schemas.microsoft.com/office/powerpoint/2010/main" val="920052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a student become </a:t>
            </a:r>
            <a:r>
              <a:rPr lang="en-US" dirty="0" smtClean="0"/>
              <a:t>a student receiving </a:t>
            </a:r>
            <a:r>
              <a:rPr lang="en-US" dirty="0"/>
              <a:t>Tier 2 </a:t>
            </a:r>
            <a:r>
              <a:rPr lang="en-US" dirty="0" smtClean="0"/>
              <a:t>supports?</a:t>
            </a:r>
            <a:endParaRPr lang="en-US" dirty="0"/>
          </a:p>
        </p:txBody>
      </p:sp>
      <p:sp>
        <p:nvSpPr>
          <p:cNvPr id="3" name="Content Placeholder 2"/>
          <p:cNvSpPr>
            <a:spLocks noGrp="1"/>
          </p:cNvSpPr>
          <p:nvPr>
            <p:ph sz="quarter" idx="1"/>
          </p:nvPr>
        </p:nvSpPr>
        <p:spPr>
          <a:xfrm>
            <a:off x="304800" y="2057400"/>
            <a:ext cx="8503920" cy="3962400"/>
          </a:xfrm>
        </p:spPr>
        <p:txBody>
          <a:bodyPr>
            <a:normAutofit/>
          </a:bodyPr>
          <a:lstStyle/>
          <a:p>
            <a:r>
              <a:rPr lang="en-US" sz="3200" dirty="0"/>
              <a:t>Tier 2 interventions ONLY occur when:</a:t>
            </a:r>
          </a:p>
          <a:p>
            <a:pPr lvl="1"/>
            <a:r>
              <a:rPr lang="en-US" dirty="0"/>
              <a:t>The child works his/her way through the referral process (flow chart) AND</a:t>
            </a:r>
          </a:p>
          <a:p>
            <a:pPr lvl="1"/>
            <a:r>
              <a:rPr lang="en-US" dirty="0"/>
              <a:t> their class is functioning at 80%</a:t>
            </a:r>
          </a:p>
          <a:p>
            <a:r>
              <a:rPr lang="en-US" sz="3200" dirty="0"/>
              <a:t>Once they have worked their way through the process, a referral to the full RtI Committee should be made.  </a:t>
            </a:r>
          </a:p>
        </p:txBody>
      </p:sp>
    </p:spTree>
    <p:extLst>
      <p:ext uri="{BB962C8B-B14F-4D97-AF65-F5344CB8AC3E}">
        <p14:creationId xmlns:p14="http://schemas.microsoft.com/office/powerpoint/2010/main" val="123716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to and during RtI Meeting</a:t>
            </a:r>
          </a:p>
        </p:txBody>
      </p:sp>
      <p:sp>
        <p:nvSpPr>
          <p:cNvPr id="3" name="Content Placeholder 2"/>
          <p:cNvSpPr>
            <a:spLocks noGrp="1"/>
          </p:cNvSpPr>
          <p:nvPr>
            <p:ph sz="quarter" idx="1"/>
          </p:nvPr>
        </p:nvSpPr>
        <p:spPr>
          <a:xfrm>
            <a:off x="304800" y="1676400"/>
            <a:ext cx="8503920" cy="4572000"/>
          </a:xfrm>
        </p:spPr>
        <p:txBody>
          <a:bodyPr>
            <a:normAutofit fontScale="92500" lnSpcReduction="10000"/>
          </a:bodyPr>
          <a:lstStyle/>
          <a:p>
            <a:r>
              <a:rPr lang="en-US" dirty="0"/>
              <a:t>BOTH academic and behavior data should be brought to the RtI meeting </a:t>
            </a:r>
            <a:r>
              <a:rPr lang="en-US" b="1" dirty="0"/>
              <a:t>regardless of the purpose of the referral</a:t>
            </a:r>
          </a:p>
          <a:p>
            <a:pPr marL="0" indent="0">
              <a:buNone/>
            </a:pPr>
            <a:endParaRPr lang="en-US" sz="1500" b="1" dirty="0"/>
          </a:p>
          <a:p>
            <a:r>
              <a:rPr lang="en-US" dirty="0"/>
              <a:t>Behavior data </a:t>
            </a:r>
            <a:r>
              <a:rPr lang="en-US" dirty="0" smtClean="0"/>
              <a:t>must be:</a:t>
            </a:r>
            <a:endParaRPr lang="en-US" dirty="0"/>
          </a:p>
          <a:p>
            <a:pPr lvl="1"/>
            <a:r>
              <a:rPr lang="en-US" dirty="0"/>
              <a:t> Graphed AND </a:t>
            </a:r>
          </a:p>
          <a:p>
            <a:pPr lvl="1"/>
            <a:r>
              <a:rPr lang="en-US" dirty="0"/>
              <a:t> Analyzed prior to meeting to determine patterns of behavior such as time of day, relation to academic demands/competencies, etc. </a:t>
            </a:r>
          </a:p>
          <a:p>
            <a:pPr lvl="1"/>
            <a:endParaRPr lang="en-US" dirty="0"/>
          </a:p>
          <a:p>
            <a:pPr marL="274320" lvl="1" indent="0" algn="ctr">
              <a:buNone/>
            </a:pPr>
            <a:r>
              <a:rPr lang="en-US" sz="2800" dirty="0">
                <a:solidFill>
                  <a:schemeClr val="tx1"/>
                </a:solidFill>
              </a:rPr>
              <a:t>The whole child should be discussed at the RtI meeting</a:t>
            </a:r>
          </a:p>
        </p:txBody>
      </p:sp>
    </p:spTree>
    <p:extLst>
      <p:ext uri="{BB962C8B-B14F-4D97-AF65-F5344CB8AC3E}">
        <p14:creationId xmlns:p14="http://schemas.microsoft.com/office/powerpoint/2010/main" val="3680813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1631"/>
            <a:ext cx="8534400" cy="914400"/>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If determined it is a behavior issue:</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r>
              <a:rPr lang="en-US" sz="2400" dirty="0"/>
              <a:t>At Tier 2 behavioral intervention decisions should include:</a:t>
            </a:r>
          </a:p>
          <a:p>
            <a:pPr lvl="1"/>
            <a:r>
              <a:rPr lang="en-US" sz="2400" dirty="0"/>
              <a:t>What intervention may work with this student?</a:t>
            </a:r>
          </a:p>
          <a:p>
            <a:pPr lvl="1"/>
            <a:r>
              <a:rPr lang="en-US" sz="2400" dirty="0"/>
              <a:t>What will the goal of the intervention be?</a:t>
            </a:r>
          </a:p>
          <a:p>
            <a:pPr lvl="1"/>
            <a:r>
              <a:rPr lang="en-US" sz="2400" dirty="0"/>
              <a:t>How will the intervention be progress monitored?</a:t>
            </a:r>
          </a:p>
          <a:p>
            <a:pPr lvl="1"/>
            <a:r>
              <a:rPr lang="en-US" sz="2400" dirty="0"/>
              <a:t>A </a:t>
            </a:r>
            <a:r>
              <a:rPr lang="en-US" sz="2400" dirty="0" smtClean="0"/>
              <a:t>Student Intervention Plan (SIP) </a:t>
            </a:r>
            <a:r>
              <a:rPr lang="en-US" sz="2400" dirty="0"/>
              <a:t>is </a:t>
            </a:r>
            <a:r>
              <a:rPr lang="en-US" sz="2400" dirty="0" smtClean="0"/>
              <a:t>written and student is added to Building wide Intervention Tracking sheet</a:t>
            </a:r>
          </a:p>
          <a:p>
            <a:pPr lvl="1"/>
            <a:r>
              <a:rPr lang="en-US" sz="2400" dirty="0" smtClean="0"/>
              <a:t>A Daily Progress Report (DPR) card is developed</a:t>
            </a:r>
            <a:endParaRPr lang="en-US" sz="2400" dirty="0"/>
          </a:p>
          <a:p>
            <a:pPr lvl="1"/>
            <a:r>
              <a:rPr lang="en-US" sz="2400" dirty="0"/>
              <a:t>A Tier 2 intervention letter with an explanation of the intervention is sent home</a:t>
            </a:r>
          </a:p>
          <a:p>
            <a:pPr lvl="1"/>
            <a:endParaRPr lang="en-US" sz="2400" dirty="0"/>
          </a:p>
          <a:p>
            <a:pPr marL="457200" lvl="1" indent="0" algn="ctr">
              <a:buNone/>
            </a:pPr>
            <a:r>
              <a:rPr lang="en-US" sz="2800" dirty="0">
                <a:solidFill>
                  <a:schemeClr val="tx1"/>
                </a:solidFill>
              </a:rPr>
              <a:t>*</a:t>
            </a:r>
            <a:r>
              <a:rPr lang="en-US" sz="2800" dirty="0" smtClean="0">
                <a:solidFill>
                  <a:schemeClr val="tx1"/>
                </a:solidFill>
              </a:rPr>
              <a:t>*All </a:t>
            </a:r>
            <a:r>
              <a:rPr lang="en-US" sz="2800" dirty="0">
                <a:solidFill>
                  <a:schemeClr val="tx1"/>
                </a:solidFill>
              </a:rPr>
              <a:t>Tier 2 </a:t>
            </a:r>
            <a:r>
              <a:rPr lang="en-US" sz="2800" dirty="0" smtClean="0">
                <a:solidFill>
                  <a:schemeClr val="tx1"/>
                </a:solidFill>
              </a:rPr>
              <a:t>interventions and some Tier 3 Interventions </a:t>
            </a:r>
            <a:r>
              <a:rPr lang="en-US" sz="2800" dirty="0">
                <a:solidFill>
                  <a:schemeClr val="tx1"/>
                </a:solidFill>
              </a:rPr>
              <a:t>should be progress monitored using a </a:t>
            </a:r>
            <a:r>
              <a:rPr lang="en-US" sz="2800" b="1" dirty="0">
                <a:solidFill>
                  <a:schemeClr val="tx1"/>
                </a:solidFill>
              </a:rPr>
              <a:t>DPR card</a:t>
            </a:r>
          </a:p>
          <a:p>
            <a:pPr lvl="1"/>
            <a:endParaRPr lang="en-US" dirty="0"/>
          </a:p>
        </p:txBody>
      </p:sp>
    </p:spTree>
    <p:extLst>
      <p:ext uri="{BB962C8B-B14F-4D97-AF65-F5344CB8AC3E}">
        <p14:creationId xmlns:p14="http://schemas.microsoft.com/office/powerpoint/2010/main" val="3325169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CI-CO Data Tracking</a:t>
            </a:r>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1625" y="1524000"/>
            <a:ext cx="8504238" cy="4800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648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8" y="180975"/>
            <a:ext cx="8775700" cy="650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52252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Data Tracking Sheet for All Tier 2/3 Interventions</a:t>
            </a:r>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1527174"/>
            <a:ext cx="8382000" cy="487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82792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Tier 2 Interventions</a:t>
            </a:r>
          </a:p>
        </p:txBody>
      </p:sp>
      <p:sp>
        <p:nvSpPr>
          <p:cNvPr id="3" name="Content Placeholder 2"/>
          <p:cNvSpPr>
            <a:spLocks noGrp="1"/>
          </p:cNvSpPr>
          <p:nvPr>
            <p:ph sz="quarter" idx="1"/>
          </p:nvPr>
        </p:nvSpPr>
        <p:spPr>
          <a:xfrm>
            <a:off x="304800" y="1752600"/>
            <a:ext cx="8503920" cy="4572000"/>
          </a:xfrm>
        </p:spPr>
        <p:txBody>
          <a:bodyPr>
            <a:normAutofit/>
          </a:bodyPr>
          <a:lstStyle/>
          <a:p>
            <a:r>
              <a:rPr lang="en-US" sz="2800" dirty="0"/>
              <a:t>Check in-Check Out (CI-CO)</a:t>
            </a:r>
          </a:p>
          <a:p>
            <a:pPr lvl="1"/>
            <a:r>
              <a:rPr lang="en-US" sz="2800" dirty="0"/>
              <a:t>The most widely used intervention </a:t>
            </a:r>
          </a:p>
          <a:p>
            <a:pPr lvl="1"/>
            <a:r>
              <a:rPr lang="en-US" sz="2800" dirty="0"/>
              <a:t>Most students with the exception of students who do not like attention, will benefit from this intervention</a:t>
            </a:r>
          </a:p>
          <a:p>
            <a:pPr lvl="1"/>
            <a:r>
              <a:rPr lang="en-US" sz="2800" b="1" dirty="0"/>
              <a:t>Often used prior to any other Tier 2 intervention </a:t>
            </a:r>
          </a:p>
          <a:p>
            <a:pPr lvl="1"/>
            <a:r>
              <a:rPr lang="en-US" sz="2800" dirty="0"/>
              <a:t>Most will start in a CI-CO group, but CI-CO can also be individualized</a:t>
            </a:r>
          </a:p>
        </p:txBody>
      </p:sp>
    </p:spTree>
    <p:extLst>
      <p:ext uri="{BB962C8B-B14F-4D97-AF65-F5344CB8AC3E}">
        <p14:creationId xmlns:p14="http://schemas.microsoft.com/office/powerpoint/2010/main" val="2022542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CI-CO</a:t>
            </a:r>
          </a:p>
        </p:txBody>
      </p:sp>
      <p:sp>
        <p:nvSpPr>
          <p:cNvPr id="3" name="Content Placeholder 2"/>
          <p:cNvSpPr>
            <a:spLocks noGrp="1"/>
          </p:cNvSpPr>
          <p:nvPr>
            <p:ph sz="quarter" idx="1"/>
          </p:nvPr>
        </p:nvSpPr>
        <p:spPr/>
        <p:txBody>
          <a:bodyPr>
            <a:normAutofit fontScale="85000" lnSpcReduction="20000"/>
          </a:bodyPr>
          <a:lstStyle/>
          <a:p>
            <a:r>
              <a:rPr lang="en-US" dirty="0"/>
              <a:t>Most students who are being seen for CI-CO:</a:t>
            </a:r>
          </a:p>
          <a:p>
            <a:pPr lvl="1"/>
            <a:r>
              <a:rPr lang="en-US" dirty="0"/>
              <a:t> will have a DPR card that follows the 3 B’s and the format of the point sheet.  </a:t>
            </a:r>
          </a:p>
          <a:p>
            <a:pPr lvl="1"/>
            <a:r>
              <a:rPr lang="en-US" dirty="0"/>
              <a:t>Individual goals should be established for the student based on their point sheet data</a:t>
            </a:r>
          </a:p>
          <a:p>
            <a:pPr lvl="1"/>
            <a:r>
              <a:rPr lang="en-US" dirty="0"/>
              <a:t>Individual DPR goals are established that replace the daily classroom Tier 1 goal (e.g., Instead of 24 points, 18 points is their individual goal)</a:t>
            </a:r>
          </a:p>
          <a:p>
            <a:r>
              <a:rPr lang="en-US" dirty="0"/>
              <a:t>Students on individualized CI-CO will probably have an individualized DPR card with one goal on it.</a:t>
            </a:r>
          </a:p>
          <a:p>
            <a:r>
              <a:rPr lang="en-US" dirty="0"/>
              <a:t>Once they have achieved that goal they would graduate to the 3 B’s DPR card</a:t>
            </a:r>
          </a:p>
        </p:txBody>
      </p:sp>
    </p:spTree>
    <p:extLst>
      <p:ext uri="{BB962C8B-B14F-4D97-AF65-F5344CB8AC3E}">
        <p14:creationId xmlns:p14="http://schemas.microsoft.com/office/powerpoint/2010/main" val="4116785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Social Academic Instructional Groups</a:t>
            </a:r>
            <a:br>
              <a:rPr lang="en-US" dirty="0"/>
            </a:br>
            <a:r>
              <a:rPr lang="en-US" dirty="0"/>
              <a:t>(SAIG)</a:t>
            </a:r>
          </a:p>
        </p:txBody>
      </p:sp>
      <p:sp>
        <p:nvSpPr>
          <p:cNvPr id="3" name="Content Placeholder 2"/>
          <p:cNvSpPr>
            <a:spLocks noGrp="1"/>
          </p:cNvSpPr>
          <p:nvPr>
            <p:ph sz="quarter" idx="1"/>
          </p:nvPr>
        </p:nvSpPr>
        <p:spPr/>
        <p:txBody>
          <a:bodyPr>
            <a:normAutofit fontScale="85000" lnSpcReduction="20000"/>
          </a:bodyPr>
          <a:lstStyle/>
          <a:p>
            <a:r>
              <a:rPr lang="en-US" dirty="0"/>
              <a:t>SAIG’s :</a:t>
            </a:r>
          </a:p>
          <a:p>
            <a:pPr lvl="1"/>
            <a:r>
              <a:rPr lang="en-US" dirty="0"/>
              <a:t>Small groups that focus on a particular skill or deficit (organization, friendship, anger management, social skills…)</a:t>
            </a:r>
          </a:p>
          <a:p>
            <a:pPr lvl="1"/>
            <a:r>
              <a:rPr lang="en-US" dirty="0"/>
              <a:t>Should be set up as short term intervention groups that focus on a particular curriculum (6-8-10 weeks ideally)</a:t>
            </a:r>
          </a:p>
          <a:p>
            <a:pPr lvl="1"/>
            <a:r>
              <a:rPr lang="en-US" dirty="0"/>
              <a:t>Provided twice a week for 45 minutes (Once a week push in to classroom or a particular setting to monitor generalization) </a:t>
            </a:r>
          </a:p>
          <a:p>
            <a:pPr lvl="1"/>
            <a:r>
              <a:rPr lang="en-US" dirty="0"/>
              <a:t>SAIG’s are a work in progress as we look to change the current role of Psychologists and SW’s </a:t>
            </a:r>
          </a:p>
          <a:p>
            <a:r>
              <a:rPr lang="en-US" dirty="0"/>
              <a:t>SAIG’s should be progress monitored using the DPR card</a:t>
            </a:r>
          </a:p>
        </p:txBody>
      </p:sp>
    </p:spTree>
    <p:extLst>
      <p:ext uri="{BB962C8B-B14F-4D97-AF65-F5344CB8AC3E}">
        <p14:creationId xmlns:p14="http://schemas.microsoft.com/office/powerpoint/2010/main" val="1427673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Support Plans BSP’S</a:t>
            </a:r>
          </a:p>
        </p:txBody>
      </p:sp>
      <p:sp>
        <p:nvSpPr>
          <p:cNvPr id="3" name="Content Placeholder 2"/>
          <p:cNvSpPr>
            <a:spLocks noGrp="1"/>
          </p:cNvSpPr>
          <p:nvPr>
            <p:ph sz="quarter" idx="1"/>
          </p:nvPr>
        </p:nvSpPr>
        <p:spPr>
          <a:xfrm>
            <a:off x="301752" y="1527048"/>
            <a:ext cx="8503920" cy="4721352"/>
          </a:xfrm>
        </p:spPr>
        <p:txBody>
          <a:bodyPr>
            <a:noAutofit/>
          </a:bodyPr>
          <a:lstStyle/>
          <a:p>
            <a:r>
              <a:rPr lang="en-US" sz="3200" dirty="0"/>
              <a:t>A Behavior Support Plan (BSP):</a:t>
            </a:r>
          </a:p>
          <a:p>
            <a:pPr lvl="1"/>
            <a:r>
              <a:rPr lang="en-US" sz="2800" dirty="0"/>
              <a:t>An individualized plan</a:t>
            </a:r>
          </a:p>
          <a:p>
            <a:pPr lvl="1"/>
            <a:r>
              <a:rPr lang="en-US" sz="2800" dirty="0"/>
              <a:t>Based on anecdotal and point sheet data </a:t>
            </a:r>
          </a:p>
          <a:p>
            <a:pPr lvl="1"/>
            <a:r>
              <a:rPr lang="en-US" sz="2800" dirty="0"/>
              <a:t>Focuses on one problem behavior</a:t>
            </a:r>
          </a:p>
          <a:p>
            <a:pPr lvl="1"/>
            <a:r>
              <a:rPr lang="en-US" sz="2800" dirty="0"/>
              <a:t>Provides multiple interventions</a:t>
            </a:r>
          </a:p>
          <a:p>
            <a:r>
              <a:rPr lang="en-US" sz="3200" dirty="0"/>
              <a:t>CI-CO and SAIG’s may be a part of a Behavior Support Plan</a:t>
            </a:r>
          </a:p>
          <a:p>
            <a:r>
              <a:rPr lang="en-US" sz="3200" dirty="0"/>
              <a:t>All BSP’s need to be progress monitored using DPR’s</a:t>
            </a:r>
          </a:p>
        </p:txBody>
      </p:sp>
    </p:spTree>
    <p:extLst>
      <p:ext uri="{BB962C8B-B14F-4D97-AF65-F5344CB8AC3E}">
        <p14:creationId xmlns:p14="http://schemas.microsoft.com/office/powerpoint/2010/main" val="1638926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01752" y="2438400"/>
            <a:ext cx="8503920" cy="3660648"/>
          </a:xfrm>
        </p:spPr>
        <p:txBody>
          <a:bodyPr>
            <a:normAutofit/>
          </a:bodyPr>
          <a:lstStyle/>
          <a:p>
            <a:pPr marL="0" indent="0" algn="ctr">
              <a:buNone/>
            </a:pPr>
            <a:r>
              <a:rPr lang="en-US" sz="8000" dirty="0"/>
              <a:t>Tier 3</a:t>
            </a:r>
          </a:p>
        </p:txBody>
      </p:sp>
    </p:spTree>
    <p:extLst>
      <p:ext uri="{BB962C8B-B14F-4D97-AF65-F5344CB8AC3E}">
        <p14:creationId xmlns:p14="http://schemas.microsoft.com/office/powerpoint/2010/main" val="555423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Tier 3 Interventions</a:t>
            </a:r>
          </a:p>
        </p:txBody>
      </p:sp>
      <p:sp>
        <p:nvSpPr>
          <p:cNvPr id="3" name="Content Placeholder 2"/>
          <p:cNvSpPr>
            <a:spLocks noGrp="1"/>
          </p:cNvSpPr>
          <p:nvPr>
            <p:ph sz="quarter" idx="1"/>
          </p:nvPr>
        </p:nvSpPr>
        <p:spPr/>
        <p:txBody>
          <a:bodyPr>
            <a:noAutofit/>
          </a:bodyPr>
          <a:lstStyle/>
          <a:p>
            <a:r>
              <a:rPr lang="en-US" sz="3200" dirty="0"/>
              <a:t>A Behavior Intervention Plan (BIP)</a:t>
            </a:r>
          </a:p>
          <a:p>
            <a:pPr lvl="1"/>
            <a:r>
              <a:rPr lang="en-US" sz="2800" dirty="0"/>
              <a:t>Developed following an FBA</a:t>
            </a:r>
          </a:p>
          <a:p>
            <a:pPr lvl="1"/>
            <a:r>
              <a:rPr lang="en-US" sz="2800" dirty="0"/>
              <a:t>Based on direct data collection and observations</a:t>
            </a:r>
          </a:p>
          <a:p>
            <a:pPr lvl="1"/>
            <a:r>
              <a:rPr lang="en-US" sz="2800" dirty="0"/>
              <a:t>Need WRITTEN parent permission to do FBA</a:t>
            </a:r>
          </a:p>
          <a:p>
            <a:pPr lvl="1"/>
            <a:r>
              <a:rPr lang="en-US" sz="2800" dirty="0"/>
              <a:t>Intense pre- and post-data collection/progress monitoring</a:t>
            </a:r>
          </a:p>
          <a:p>
            <a:r>
              <a:rPr lang="en-US" sz="3200" dirty="0"/>
              <a:t>Individual Counseling</a:t>
            </a:r>
          </a:p>
          <a:p>
            <a:r>
              <a:rPr lang="en-US" sz="3200" dirty="0"/>
              <a:t>Wrap-around Plan</a:t>
            </a:r>
          </a:p>
        </p:txBody>
      </p:sp>
    </p:spTree>
    <p:extLst>
      <p:ext uri="{BB962C8B-B14F-4D97-AF65-F5344CB8AC3E}">
        <p14:creationId xmlns:p14="http://schemas.microsoft.com/office/powerpoint/2010/main" val="1976628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RtI-B Sub-Committee Meetings</a:t>
            </a:r>
          </a:p>
        </p:txBody>
      </p:sp>
      <p:sp>
        <p:nvSpPr>
          <p:cNvPr id="3" name="Content Placeholder 2"/>
          <p:cNvSpPr>
            <a:spLocks noGrp="1"/>
          </p:cNvSpPr>
          <p:nvPr>
            <p:ph sz="quarter" idx="1"/>
          </p:nvPr>
        </p:nvSpPr>
        <p:spPr/>
        <p:txBody>
          <a:bodyPr>
            <a:normAutofit fontScale="77500" lnSpcReduction="20000"/>
          </a:bodyPr>
          <a:lstStyle/>
          <a:p>
            <a:r>
              <a:rPr lang="en-US" dirty="0"/>
              <a:t>For students receiving Tier 2 interventions:</a:t>
            </a:r>
          </a:p>
          <a:p>
            <a:pPr lvl="1"/>
            <a:r>
              <a:rPr lang="en-US" dirty="0"/>
              <a:t> the RtI-B subcommittee must monitor that students intervention(s)</a:t>
            </a:r>
          </a:p>
          <a:p>
            <a:pPr lvl="1"/>
            <a:r>
              <a:rPr lang="en-US" dirty="0"/>
              <a:t>Is not reviewed by the full RtI committee unless moving Tiers or </a:t>
            </a:r>
          </a:p>
          <a:p>
            <a:pPr lvl="1"/>
            <a:r>
              <a:rPr lang="en-US" dirty="0"/>
              <a:t>significant behavioral and academic issues are occurring</a:t>
            </a:r>
          </a:p>
          <a:p>
            <a:pPr lvl="1"/>
            <a:endParaRPr lang="en-US" dirty="0"/>
          </a:p>
          <a:p>
            <a:r>
              <a:rPr lang="en-US" dirty="0"/>
              <a:t>The Tier 2/3 Subcommittee:</a:t>
            </a:r>
          </a:p>
          <a:p>
            <a:pPr lvl="1"/>
            <a:r>
              <a:rPr lang="en-US" dirty="0"/>
              <a:t>consist of the SW, Psychologist, HSC, Administrator</a:t>
            </a:r>
          </a:p>
          <a:p>
            <a:pPr lvl="1"/>
            <a:r>
              <a:rPr lang="en-US" dirty="0"/>
              <a:t>should meet bi-weekly or weekly alternating agendas as follows:</a:t>
            </a:r>
          </a:p>
          <a:p>
            <a:pPr lvl="2"/>
            <a:r>
              <a:rPr lang="en-US" dirty="0"/>
              <a:t>One week data review</a:t>
            </a:r>
          </a:p>
          <a:p>
            <a:pPr lvl="2"/>
            <a:r>
              <a:rPr lang="en-US" dirty="0"/>
              <a:t>One week student reviews</a:t>
            </a:r>
          </a:p>
          <a:p>
            <a:pPr lvl="1"/>
            <a:r>
              <a:rPr lang="en-US" dirty="0"/>
              <a:t>Looks at how all Tier 2 and 3 behavioral students are doing on a bi-weekly basis.  </a:t>
            </a:r>
          </a:p>
          <a:p>
            <a:endParaRPr lang="en-US" dirty="0"/>
          </a:p>
        </p:txBody>
      </p:sp>
    </p:spTree>
    <p:extLst>
      <p:ext uri="{BB962C8B-B14F-4D97-AF65-F5344CB8AC3E}">
        <p14:creationId xmlns:p14="http://schemas.microsoft.com/office/powerpoint/2010/main" val="385798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What should an RtI-B Sub-Committee Meeting look like?</a:t>
            </a:r>
          </a:p>
        </p:txBody>
      </p:sp>
      <p:sp>
        <p:nvSpPr>
          <p:cNvPr id="3" name="Content Placeholder 2"/>
          <p:cNvSpPr>
            <a:spLocks noGrp="1"/>
          </p:cNvSpPr>
          <p:nvPr>
            <p:ph sz="quarter" idx="1"/>
          </p:nvPr>
        </p:nvSpPr>
        <p:spPr/>
        <p:txBody>
          <a:bodyPr>
            <a:normAutofit fontScale="92500"/>
          </a:bodyPr>
          <a:lstStyle/>
          <a:p>
            <a:pPr marL="0" indent="0">
              <a:buNone/>
            </a:pPr>
            <a:r>
              <a:rPr lang="en-US" sz="3200" dirty="0"/>
              <a:t>All students receiving Tier 2 and 3 interventions will be reviewed by this subcommittee, including:</a:t>
            </a:r>
          </a:p>
          <a:p>
            <a:pPr lvl="1"/>
            <a:r>
              <a:rPr lang="en-US" sz="3000" dirty="0"/>
              <a:t>Students on CI-CO </a:t>
            </a:r>
          </a:p>
          <a:p>
            <a:pPr lvl="1"/>
            <a:r>
              <a:rPr lang="en-US" sz="3000" dirty="0"/>
              <a:t>Students receiving SAIG </a:t>
            </a:r>
          </a:p>
          <a:p>
            <a:pPr lvl="1"/>
            <a:r>
              <a:rPr lang="en-US" sz="3000" dirty="0"/>
              <a:t>Students receiving BSPs </a:t>
            </a:r>
          </a:p>
          <a:p>
            <a:pPr lvl="1"/>
            <a:r>
              <a:rPr lang="en-US" sz="3000" dirty="0"/>
              <a:t>Students receiving SAIG </a:t>
            </a:r>
          </a:p>
          <a:p>
            <a:pPr lvl="1"/>
            <a:r>
              <a:rPr lang="en-US" sz="3000" dirty="0"/>
              <a:t>Students receiving BIPs</a:t>
            </a:r>
          </a:p>
          <a:p>
            <a:pPr lvl="1"/>
            <a:r>
              <a:rPr lang="en-US" sz="3000" dirty="0"/>
              <a:t>Students receiving any other Tier 2 interventions</a:t>
            </a:r>
          </a:p>
        </p:txBody>
      </p:sp>
    </p:spTree>
    <p:extLst>
      <p:ext uri="{BB962C8B-B14F-4D97-AF65-F5344CB8AC3E}">
        <p14:creationId xmlns:p14="http://schemas.microsoft.com/office/powerpoint/2010/main" val="4154406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Guiding Questions for 2/3 Team reviews</a:t>
            </a:r>
          </a:p>
        </p:txBody>
      </p:sp>
      <p:sp>
        <p:nvSpPr>
          <p:cNvPr id="3" name="Content Placeholder 2"/>
          <p:cNvSpPr>
            <a:spLocks noGrp="1"/>
          </p:cNvSpPr>
          <p:nvPr>
            <p:ph sz="quarter" idx="1"/>
          </p:nvPr>
        </p:nvSpPr>
        <p:spPr>
          <a:xfrm>
            <a:off x="381000" y="1600200"/>
            <a:ext cx="8503920" cy="4572000"/>
          </a:xfrm>
        </p:spPr>
        <p:txBody>
          <a:bodyPr>
            <a:normAutofit lnSpcReduction="10000"/>
          </a:bodyPr>
          <a:lstStyle/>
          <a:p>
            <a:r>
              <a:rPr lang="en-US" sz="4000" dirty="0"/>
              <a:t>Are student’s goals appropriate?</a:t>
            </a:r>
          </a:p>
          <a:p>
            <a:r>
              <a:rPr lang="en-US" sz="4000" dirty="0"/>
              <a:t>Should a goal be increased or decreased</a:t>
            </a:r>
          </a:p>
          <a:p>
            <a:r>
              <a:rPr lang="en-US" sz="4000" dirty="0"/>
              <a:t>Is this intervention appropriate for this student?</a:t>
            </a:r>
          </a:p>
          <a:p>
            <a:r>
              <a:rPr lang="en-US" sz="4000" dirty="0"/>
              <a:t>What is this student’s data telling me about this intervention?</a:t>
            </a:r>
          </a:p>
          <a:p>
            <a:pPr marL="0" indent="0">
              <a:buNone/>
            </a:pPr>
            <a:endParaRPr lang="en-US" sz="4000" dirty="0"/>
          </a:p>
        </p:txBody>
      </p:sp>
    </p:spTree>
    <p:extLst>
      <p:ext uri="{BB962C8B-B14F-4D97-AF65-F5344CB8AC3E}">
        <p14:creationId xmlns:p14="http://schemas.microsoft.com/office/powerpoint/2010/main" val="228328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latin typeface="Comic Sans MS" charset="0"/>
              </a:rPr>
              <a:t>PBIS</a:t>
            </a:r>
          </a:p>
        </p:txBody>
      </p:sp>
      <p:sp>
        <p:nvSpPr>
          <p:cNvPr id="8195" name="Content Placeholder 2"/>
          <p:cNvSpPr>
            <a:spLocks noGrp="1"/>
          </p:cNvSpPr>
          <p:nvPr>
            <p:ph idx="1"/>
          </p:nvPr>
        </p:nvSpPr>
        <p:spPr/>
        <p:txBody>
          <a:bodyPr/>
          <a:lstStyle/>
          <a:p>
            <a:pPr eaLnBrk="1" hangingPunct="1"/>
            <a:r>
              <a:rPr lang="en-US" dirty="0">
                <a:latin typeface="Arial" charset="0"/>
              </a:rPr>
              <a:t>Positive Behavior Interventions/Instruction and Supports</a:t>
            </a:r>
          </a:p>
          <a:p>
            <a:pPr eaLnBrk="1" hangingPunct="1"/>
            <a:r>
              <a:rPr lang="en-US" dirty="0">
                <a:latin typeface="Arial" charset="0"/>
              </a:rPr>
              <a:t>District Wide Initiative </a:t>
            </a:r>
          </a:p>
          <a:p>
            <a:pPr eaLnBrk="1" hangingPunct="1"/>
            <a:r>
              <a:rPr lang="en-US" dirty="0">
                <a:latin typeface="Arial" charset="0"/>
              </a:rPr>
              <a:t>PBIS is a philosophy/belief.  It is the belief that all kids can succeed as long as they are given the tools, connections and relationships to do so.  Need to spend time on developing this culture and climate.</a:t>
            </a:r>
          </a:p>
          <a:p>
            <a:pPr eaLnBrk="1" hangingPunct="1"/>
            <a:endParaRPr lang="en-US" dirty="0">
              <a:latin typeface="Arial" charset="0"/>
            </a:endParaRPr>
          </a:p>
        </p:txBody>
      </p:sp>
    </p:spTree>
    <p:extLst>
      <p:ext uri="{BB962C8B-B14F-4D97-AF65-F5344CB8AC3E}">
        <p14:creationId xmlns:p14="http://schemas.microsoft.com/office/powerpoint/2010/main" val="220409340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Resources</a:t>
            </a:r>
          </a:p>
        </p:txBody>
      </p:sp>
      <p:sp>
        <p:nvSpPr>
          <p:cNvPr id="3" name="Content Placeholder 2"/>
          <p:cNvSpPr>
            <a:spLocks noGrp="1"/>
          </p:cNvSpPr>
          <p:nvPr>
            <p:ph sz="quarter" idx="1"/>
          </p:nvPr>
        </p:nvSpPr>
        <p:spPr>
          <a:xfrm>
            <a:off x="304800" y="1464834"/>
            <a:ext cx="8503920" cy="4572000"/>
          </a:xfrm>
        </p:spPr>
        <p:txBody>
          <a:bodyPr>
            <a:normAutofit fontScale="85000" lnSpcReduction="10000"/>
          </a:bodyPr>
          <a:lstStyle/>
          <a:p>
            <a:r>
              <a:rPr lang="en-US" dirty="0" smtClean="0">
                <a:latin typeface="+mj-lt"/>
              </a:rPr>
              <a:t>District-Wide Website:</a:t>
            </a:r>
          </a:p>
          <a:p>
            <a:pPr marL="0" indent="0">
              <a:buNone/>
            </a:pPr>
            <a:r>
              <a:rPr lang="en-US" dirty="0" smtClean="0">
                <a:latin typeface="+mj-lt"/>
                <a:hlinkClick r:id="rId3"/>
              </a:rPr>
              <a:t>http://cityschooldistrictofalbany-rtib.weebly.com/</a:t>
            </a:r>
            <a:endParaRPr lang="en-US" dirty="0" smtClean="0">
              <a:latin typeface="+mj-lt"/>
            </a:endParaRPr>
          </a:p>
          <a:p>
            <a:pPr lvl="1"/>
            <a:r>
              <a:rPr lang="en-US" dirty="0" smtClean="0">
                <a:latin typeface="+mj-lt"/>
              </a:rPr>
              <a:t>District resources</a:t>
            </a:r>
          </a:p>
          <a:p>
            <a:pPr lvl="1"/>
            <a:r>
              <a:rPr lang="en-US" dirty="0" smtClean="0">
                <a:latin typeface="+mj-lt"/>
              </a:rPr>
              <a:t>Tiers 1-3 District paperwork</a:t>
            </a:r>
          </a:p>
          <a:p>
            <a:pPr lvl="1"/>
            <a:r>
              <a:rPr lang="en-US" dirty="0" smtClean="0">
                <a:latin typeface="+mj-lt"/>
              </a:rPr>
              <a:t>Link to Pinterest</a:t>
            </a:r>
          </a:p>
          <a:p>
            <a:pPr lvl="1"/>
            <a:r>
              <a:rPr lang="en-US" dirty="0" smtClean="0">
                <a:latin typeface="+mj-lt"/>
              </a:rPr>
              <a:t>Links to outside resources</a:t>
            </a:r>
          </a:p>
          <a:p>
            <a:r>
              <a:rPr lang="en-US" dirty="0" smtClean="0">
                <a:latin typeface="+mj-lt"/>
              </a:rPr>
              <a:t>Elementary RtI A &amp; RtI B Resources Quarterly Newsletter</a:t>
            </a:r>
          </a:p>
          <a:p>
            <a:pPr marL="0" indent="0"/>
            <a:r>
              <a:rPr lang="en-US" sz="2800" dirty="0" smtClean="0">
                <a:latin typeface="+mj-lt"/>
              </a:rPr>
              <a:t>   National </a:t>
            </a:r>
            <a:r>
              <a:rPr lang="en-US" sz="2800" dirty="0">
                <a:latin typeface="+mj-lt"/>
              </a:rPr>
              <a:t>Center on Positive Behavior Interventions and Support</a:t>
            </a:r>
          </a:p>
          <a:p>
            <a:pPr marL="457200" lvl="1" indent="0"/>
            <a:r>
              <a:rPr lang="en-US" sz="2400" dirty="0">
                <a:latin typeface="+mj-lt"/>
                <a:hlinkClick r:id="rId4"/>
              </a:rPr>
              <a:t>www.pbis.org</a:t>
            </a:r>
            <a:endParaRPr lang="en-US" sz="2400" dirty="0">
              <a:latin typeface="+mj-lt"/>
            </a:endParaRPr>
          </a:p>
          <a:p>
            <a:pPr marL="0" indent="0"/>
            <a:r>
              <a:rPr lang="en-US" sz="2800" dirty="0">
                <a:latin typeface="+mj-lt"/>
              </a:rPr>
              <a:t>PBIS Maryland</a:t>
            </a:r>
          </a:p>
          <a:p>
            <a:pPr marL="457200" lvl="1" indent="0"/>
            <a:r>
              <a:rPr lang="en-US" sz="2400" dirty="0">
                <a:latin typeface="+mj-lt"/>
                <a:hlinkClick r:id="rId5"/>
              </a:rPr>
              <a:t>www.pbismaryland.org</a:t>
            </a:r>
            <a:endParaRPr lang="en-US" sz="2400" dirty="0">
              <a:latin typeface="+mj-lt"/>
            </a:endParaRP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77820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533400" y="1104900"/>
            <a:ext cx="8229600" cy="1143000"/>
          </a:xfrm>
        </p:spPr>
        <p:txBody>
          <a:bodyPr>
            <a:normAutofit fontScale="90000"/>
          </a:bodyPr>
          <a:lstStyle/>
          <a:p>
            <a:pPr eaLnBrk="1" hangingPunct="1"/>
            <a:r>
              <a:rPr lang="en-US" sz="4000" dirty="0">
                <a:latin typeface="Comic Sans MS" charset="0"/>
              </a:rPr>
              <a:t>Research has found that PBIS has done the following for schools… </a:t>
            </a:r>
            <a:br>
              <a:rPr lang="en-US" sz="4000" dirty="0">
                <a:latin typeface="Comic Sans MS" charset="0"/>
              </a:rPr>
            </a:br>
            <a:endParaRPr lang="en-US" sz="4000" b="1" dirty="0">
              <a:effectLst>
                <a:outerShdw blurRad="38100" dist="38100" dir="2700000" algn="tl">
                  <a:srgbClr val="000000"/>
                </a:outerShdw>
              </a:effectLst>
              <a:latin typeface="Comic Sans MS" charset="0"/>
            </a:endParaRPr>
          </a:p>
        </p:txBody>
      </p:sp>
      <p:sp>
        <p:nvSpPr>
          <p:cNvPr id="9219" name="Text Box 3"/>
          <p:cNvSpPr txBox="1">
            <a:spLocks noChangeArrowheads="1"/>
          </p:cNvSpPr>
          <p:nvPr/>
        </p:nvSpPr>
        <p:spPr bwMode="auto">
          <a:xfrm>
            <a:off x="533400" y="2732088"/>
            <a:ext cx="8229600"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Comic Sans MS" charset="0"/>
                <a:ea typeface="ＭＳ Ｐゴシック" charset="0"/>
              </a:defRPr>
            </a:lvl1pPr>
            <a:lvl2pPr>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lvl="1" eaLnBrk="1" hangingPunct="1">
              <a:spcBef>
                <a:spcPct val="50000"/>
              </a:spcBef>
              <a:buFontTx/>
              <a:buChar char="•"/>
            </a:pPr>
            <a:r>
              <a:rPr lang="en-US" sz="2800" dirty="0"/>
              <a:t>Establish positive school cultures</a:t>
            </a:r>
          </a:p>
          <a:p>
            <a:pPr lvl="1" eaLnBrk="1" hangingPunct="1">
              <a:spcBef>
                <a:spcPct val="50000"/>
              </a:spcBef>
              <a:buFontTx/>
              <a:buChar char="•"/>
            </a:pPr>
            <a:r>
              <a:rPr lang="en-US" sz="2800" dirty="0"/>
              <a:t>Increase academic performance</a:t>
            </a:r>
          </a:p>
          <a:p>
            <a:pPr lvl="1" eaLnBrk="1" hangingPunct="1">
              <a:spcBef>
                <a:spcPct val="50000"/>
              </a:spcBef>
              <a:buFontTx/>
              <a:buChar char="•"/>
            </a:pPr>
            <a:r>
              <a:rPr lang="en-US" sz="2800" dirty="0"/>
              <a:t>Increase socially appropriate behaviors</a:t>
            </a:r>
          </a:p>
          <a:p>
            <a:pPr lvl="1" eaLnBrk="1" hangingPunct="1">
              <a:spcBef>
                <a:spcPct val="50000"/>
              </a:spcBef>
              <a:buFontTx/>
              <a:buChar char="•"/>
            </a:pPr>
            <a:r>
              <a:rPr lang="en-US" sz="2800" dirty="0"/>
              <a:t>Promote a safer school climate</a:t>
            </a:r>
          </a:p>
        </p:txBody>
      </p:sp>
    </p:spTree>
    <p:extLst>
      <p:ext uri="{BB962C8B-B14F-4D97-AF65-F5344CB8AC3E}">
        <p14:creationId xmlns:p14="http://schemas.microsoft.com/office/powerpoint/2010/main" val="84828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61950" y="412750"/>
            <a:ext cx="8229600" cy="762000"/>
          </a:xfrm>
        </p:spPr>
        <p:txBody>
          <a:bodyPr>
            <a:spAutoFit/>
          </a:bodyPr>
          <a:lstStyle/>
          <a:p>
            <a:pPr eaLnBrk="1" hangingPunct="1"/>
            <a:r>
              <a:rPr lang="en-US" b="1" dirty="0">
                <a:effectLst>
                  <a:outerShdw blurRad="38100" dist="38100" dir="2700000" algn="tl">
                    <a:srgbClr val="000000"/>
                  </a:outerShdw>
                </a:effectLst>
                <a:latin typeface="Comic Sans MS" charset="0"/>
              </a:rPr>
              <a:t>PBIS Big Ideas</a:t>
            </a:r>
          </a:p>
        </p:txBody>
      </p:sp>
      <p:sp>
        <p:nvSpPr>
          <p:cNvPr id="10243" name="Rectangle 5"/>
          <p:cNvSpPr>
            <a:spLocks noGrp="1" noChangeArrowheads="1"/>
          </p:cNvSpPr>
          <p:nvPr>
            <p:ph type="body" sz="half" idx="1"/>
          </p:nvPr>
        </p:nvSpPr>
        <p:spPr>
          <a:xfrm>
            <a:off x="685800" y="1828800"/>
            <a:ext cx="8224838" cy="3657600"/>
          </a:xfrm>
        </p:spPr>
        <p:txBody>
          <a:bodyPr/>
          <a:lstStyle/>
          <a:p>
            <a:pPr marL="0" indent="0" eaLnBrk="1" hangingPunct="1">
              <a:lnSpc>
                <a:spcPct val="90000"/>
              </a:lnSpc>
              <a:buClr>
                <a:srgbClr val="336699"/>
              </a:buClr>
            </a:pPr>
            <a:r>
              <a:rPr lang="en-US" sz="2800" dirty="0">
                <a:latin typeface="Comic Sans MS" charset="0"/>
              </a:rPr>
              <a:t>Positive Behavior Support is a process for </a:t>
            </a:r>
            <a:r>
              <a:rPr lang="en-US" sz="2800" dirty="0">
                <a:solidFill>
                  <a:srgbClr val="FF0066"/>
                </a:solidFill>
                <a:latin typeface="Comic Sans MS" charset="0"/>
              </a:rPr>
              <a:t>teaching</a:t>
            </a:r>
            <a:r>
              <a:rPr lang="en-US" sz="2800" dirty="0">
                <a:latin typeface="Comic Sans MS" charset="0"/>
              </a:rPr>
              <a:t> children appropriate behavior and providing the supports necessary to sustain that behavior.</a:t>
            </a:r>
          </a:p>
          <a:p>
            <a:pPr marL="0" indent="0" eaLnBrk="1" hangingPunct="1">
              <a:lnSpc>
                <a:spcPct val="90000"/>
              </a:lnSpc>
              <a:spcBef>
                <a:spcPct val="0"/>
              </a:spcBef>
              <a:buClr>
                <a:srgbClr val="336699"/>
              </a:buClr>
              <a:buFont typeface="Symbol" charset="0"/>
              <a:buNone/>
            </a:pPr>
            <a:endParaRPr lang="en-US" sz="2800" dirty="0">
              <a:latin typeface="Comic Sans MS" charset="0"/>
            </a:endParaRPr>
          </a:p>
          <a:p>
            <a:pPr marL="0" indent="0" eaLnBrk="1" hangingPunct="1">
              <a:lnSpc>
                <a:spcPct val="90000"/>
              </a:lnSpc>
              <a:spcBef>
                <a:spcPct val="0"/>
              </a:spcBef>
              <a:buClr>
                <a:srgbClr val="336699"/>
              </a:buClr>
            </a:pPr>
            <a:r>
              <a:rPr lang="en-US" sz="2800" dirty="0">
                <a:latin typeface="Comic Sans MS" charset="0"/>
              </a:rPr>
              <a:t>PBIS is not a curriculum - it is a foundation for systems to identify needs, develop strategies, and evaluate practice toward success</a:t>
            </a:r>
          </a:p>
          <a:p>
            <a:pPr marL="0" indent="0" eaLnBrk="1" hangingPunct="1">
              <a:lnSpc>
                <a:spcPct val="90000"/>
              </a:lnSpc>
              <a:buClr>
                <a:srgbClr val="336699"/>
              </a:buClr>
            </a:pPr>
            <a:endParaRPr lang="en-US" sz="2800" dirty="0">
              <a:latin typeface="Comic Sans MS" charset="0"/>
            </a:endParaRPr>
          </a:p>
          <a:p>
            <a:pPr marL="0" indent="0" eaLnBrk="1" hangingPunct="1">
              <a:lnSpc>
                <a:spcPct val="90000"/>
              </a:lnSpc>
              <a:buFont typeface="Symbol" charset="0"/>
              <a:buNone/>
            </a:pPr>
            <a:endParaRPr lang="en-US" sz="2400" dirty="0">
              <a:latin typeface="Arial" charset="0"/>
            </a:endParaRPr>
          </a:p>
        </p:txBody>
      </p:sp>
    </p:spTree>
    <p:extLst>
      <p:ext uri="{BB962C8B-B14F-4D97-AF65-F5344CB8AC3E}">
        <p14:creationId xmlns:p14="http://schemas.microsoft.com/office/powerpoint/2010/main" val="247345386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hangingPunct="1"/>
            <a:r>
              <a:rPr lang="en-US" dirty="0">
                <a:latin typeface="Comic Sans MS" charset="0"/>
              </a:rPr>
              <a:t>Keys Components of PBIS</a:t>
            </a:r>
          </a:p>
        </p:txBody>
      </p:sp>
      <p:sp>
        <p:nvSpPr>
          <p:cNvPr id="11267" name="Text Placeholder 2"/>
          <p:cNvSpPr>
            <a:spLocks noGrp="1"/>
          </p:cNvSpPr>
          <p:nvPr>
            <p:ph type="body" sz="half" idx="1"/>
          </p:nvPr>
        </p:nvSpPr>
        <p:spPr/>
        <p:txBody>
          <a:bodyPr>
            <a:normAutofit/>
          </a:bodyPr>
          <a:lstStyle/>
          <a:p>
            <a:pPr marL="0" indent="0" eaLnBrk="1" hangingPunct="1"/>
            <a:r>
              <a:rPr lang="en-US" dirty="0">
                <a:latin typeface="Arial" charset="0"/>
              </a:rPr>
              <a:t>Using data to drive decisions</a:t>
            </a:r>
          </a:p>
          <a:p>
            <a:pPr marL="0" indent="0" eaLnBrk="1" hangingPunct="1"/>
            <a:r>
              <a:rPr lang="en-US" dirty="0">
                <a:latin typeface="Arial" charset="0"/>
              </a:rPr>
              <a:t>Developing a behavioral matrix</a:t>
            </a:r>
          </a:p>
          <a:p>
            <a:pPr marL="0" indent="0" eaLnBrk="1" hangingPunct="1"/>
            <a:r>
              <a:rPr lang="en-US" dirty="0">
                <a:latin typeface="Arial" charset="0"/>
              </a:rPr>
              <a:t>Teach expectations</a:t>
            </a:r>
          </a:p>
        </p:txBody>
      </p:sp>
      <p:sp>
        <p:nvSpPr>
          <p:cNvPr id="22532" name="Content Placeholder 3"/>
          <p:cNvSpPr>
            <a:spLocks noGrp="1"/>
          </p:cNvSpPr>
          <p:nvPr>
            <p:ph sz="half" idx="2"/>
          </p:nvPr>
        </p:nvSpPr>
        <p:spPr/>
        <p:txBody>
          <a:bodyPr rtlCol="0">
            <a:normAutofit fontScale="92500"/>
          </a:bodyPr>
          <a:lstStyle/>
          <a:p>
            <a:pPr marL="0" indent="0" eaLnBrk="1" fontAlgn="auto" hangingPunct="1">
              <a:spcAft>
                <a:spcPts val="0"/>
              </a:spcAft>
              <a:defRPr/>
            </a:pPr>
            <a:r>
              <a:rPr lang="en-US" dirty="0" smtClean="0">
                <a:ea typeface="+mn-ea"/>
              </a:rPr>
              <a:t>Reinforce and recognize behaviors</a:t>
            </a:r>
          </a:p>
          <a:p>
            <a:pPr marL="0" indent="0" eaLnBrk="1" fontAlgn="auto" hangingPunct="1">
              <a:spcAft>
                <a:spcPts val="0"/>
              </a:spcAft>
              <a:defRPr/>
            </a:pPr>
            <a:r>
              <a:rPr lang="en-US" dirty="0" smtClean="0">
                <a:ea typeface="+mn-ea"/>
              </a:rPr>
              <a:t>Develop and follow through with consistent redirection and correction procedures</a:t>
            </a:r>
          </a:p>
        </p:txBody>
      </p:sp>
    </p:spTree>
    <p:extLst>
      <p:ext uri="{BB962C8B-B14F-4D97-AF65-F5344CB8AC3E}">
        <p14:creationId xmlns:p14="http://schemas.microsoft.com/office/powerpoint/2010/main" val="9606393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331" y="457200"/>
            <a:ext cx="8229600" cy="1143000"/>
          </a:xfrm>
        </p:spPr>
        <p:txBody>
          <a:bodyPr>
            <a:noAutofit/>
          </a:bodyPr>
          <a:lstStyle/>
          <a:p>
            <a:r>
              <a:rPr lang="en-US" dirty="0" smtClean="0">
                <a:solidFill>
                  <a:schemeClr val="bg1">
                    <a:lumMod val="50000"/>
                  </a:schemeClr>
                </a:solidFill>
              </a:rPr>
              <a:t/>
            </a:r>
            <a:br>
              <a:rPr lang="en-US" dirty="0" smtClean="0">
                <a:solidFill>
                  <a:schemeClr val="bg1">
                    <a:lumMod val="50000"/>
                  </a:schemeClr>
                </a:solidFill>
              </a:rPr>
            </a:br>
            <a:r>
              <a:rPr lang="en-US" dirty="0" smtClean="0">
                <a:solidFill>
                  <a:srgbClr val="A6A6A6"/>
                </a:solidFill>
              </a:rPr>
              <a:t>What are the primary elements of PBIS?</a:t>
            </a:r>
            <a:br>
              <a:rPr lang="en-US" dirty="0" smtClean="0">
                <a:solidFill>
                  <a:srgbClr val="A6A6A6"/>
                </a:solidFill>
              </a:rPr>
            </a:br>
            <a:endParaRPr lang="en-US" dirty="0">
              <a:solidFill>
                <a:srgbClr val="A6A6A6"/>
              </a:solidFill>
            </a:endParaRPr>
          </a:p>
        </p:txBody>
      </p:sp>
      <p:sp>
        <p:nvSpPr>
          <p:cNvPr id="3" name="Content Placeholder 2"/>
          <p:cNvSpPr>
            <a:spLocks noGrp="1"/>
          </p:cNvSpPr>
          <p:nvPr>
            <p:ph idx="1"/>
          </p:nvPr>
        </p:nvSpPr>
        <p:spPr>
          <a:xfrm>
            <a:off x="674934" y="1767355"/>
            <a:ext cx="7783366" cy="4163902"/>
          </a:xfrm>
        </p:spPr>
        <p:txBody>
          <a:bodyPr>
            <a:normAutofit fontScale="92500" lnSpcReduction="10000"/>
          </a:bodyPr>
          <a:lstStyle/>
          <a:p>
            <a:pPr marL="0" indent="0" algn="ctr">
              <a:buNone/>
            </a:pPr>
            <a:r>
              <a:rPr lang="en-US" dirty="0" smtClean="0"/>
              <a:t>PBIS </a:t>
            </a:r>
            <a:r>
              <a:rPr lang="en-US" dirty="0"/>
              <a:t>emphasizes </a:t>
            </a:r>
            <a:r>
              <a:rPr lang="en-US" dirty="0" smtClean="0">
                <a:solidFill>
                  <a:srgbClr val="FF0000"/>
                </a:solidFill>
              </a:rPr>
              <a:t>FOUR</a:t>
            </a:r>
            <a:r>
              <a:rPr lang="en-US" dirty="0" smtClean="0"/>
              <a:t> </a:t>
            </a:r>
            <a:r>
              <a:rPr lang="en-US" dirty="0"/>
              <a:t>integrated elements:</a:t>
            </a:r>
          </a:p>
          <a:p>
            <a:pPr marL="0" indent="0">
              <a:buNone/>
            </a:pPr>
            <a:endParaRPr lang="en-US" sz="2200" dirty="0" smtClean="0"/>
          </a:p>
          <a:p>
            <a:r>
              <a:rPr lang="en-US" dirty="0" smtClean="0">
                <a:solidFill>
                  <a:srgbClr val="FF0000"/>
                </a:solidFill>
              </a:rPr>
              <a:t>Data</a:t>
            </a:r>
            <a:r>
              <a:rPr lang="en-US" dirty="0" smtClean="0"/>
              <a:t> </a:t>
            </a:r>
            <a:r>
              <a:rPr lang="en-US" dirty="0" smtClean="0">
                <a:solidFill>
                  <a:schemeClr val="bg1">
                    <a:lumMod val="65000"/>
                  </a:schemeClr>
                </a:solidFill>
              </a:rPr>
              <a:t>for decision-making</a:t>
            </a:r>
          </a:p>
          <a:p>
            <a:r>
              <a:rPr lang="sk-SK" dirty="0" smtClean="0">
                <a:solidFill>
                  <a:srgbClr val="FF0000"/>
                </a:solidFill>
              </a:rPr>
              <a:t>Measurable</a:t>
            </a:r>
            <a:r>
              <a:rPr lang="sk-SK" dirty="0" smtClean="0"/>
              <a:t> </a:t>
            </a:r>
            <a:r>
              <a:rPr lang="sk-SK" dirty="0">
                <a:solidFill>
                  <a:srgbClr val="A6A6A6"/>
                </a:solidFill>
              </a:rPr>
              <a:t>outcomes supported and evaluated by data</a:t>
            </a:r>
          </a:p>
          <a:p>
            <a:r>
              <a:rPr lang="sk-SK" dirty="0" smtClean="0">
                <a:solidFill>
                  <a:srgbClr val="FF0000"/>
                </a:solidFill>
              </a:rPr>
              <a:t>Practices </a:t>
            </a:r>
            <a:r>
              <a:rPr lang="sk-SK" dirty="0">
                <a:solidFill>
                  <a:srgbClr val="FF0000"/>
                </a:solidFill>
              </a:rPr>
              <a:t>that are achievable and evidence based</a:t>
            </a:r>
          </a:p>
          <a:p>
            <a:r>
              <a:rPr lang="sk-SK" dirty="0" smtClean="0">
                <a:solidFill>
                  <a:srgbClr val="FF0000"/>
                </a:solidFill>
              </a:rPr>
              <a:t>Systems</a:t>
            </a:r>
            <a:r>
              <a:rPr lang="sk-SK" dirty="0" smtClean="0"/>
              <a:t> </a:t>
            </a:r>
            <a:r>
              <a:rPr lang="sk-SK" dirty="0">
                <a:solidFill>
                  <a:srgbClr val="A6A6A6"/>
                </a:solidFill>
              </a:rPr>
              <a:t>that efficiently and effectively support implementation of these  </a:t>
            </a:r>
            <a:r>
              <a:rPr lang="sk-SK" dirty="0" smtClean="0">
                <a:solidFill>
                  <a:srgbClr val="A6A6A6"/>
                </a:solidFill>
              </a:rPr>
              <a:t>practices</a:t>
            </a:r>
            <a:endParaRPr lang="en-US" dirty="0">
              <a:solidFill>
                <a:srgbClr val="A6A6A6"/>
              </a:solidFill>
            </a:endParaRPr>
          </a:p>
        </p:txBody>
      </p:sp>
    </p:spTree>
    <p:extLst>
      <p:ext uri="{BB962C8B-B14F-4D97-AF65-F5344CB8AC3E}">
        <p14:creationId xmlns:p14="http://schemas.microsoft.com/office/powerpoint/2010/main" val="40176158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TotalTime>
  <Words>2501</Words>
  <Application>Microsoft Macintosh PowerPoint</Application>
  <PresentationFormat>On-screen Show (4:3)</PresentationFormat>
  <Paragraphs>418</Paragraphs>
  <Slides>50</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Office Theme</vt:lpstr>
      <vt:lpstr>Document</vt:lpstr>
      <vt:lpstr>Positive Behavioral  Interventions and Supports  &amp;  Response to Intervention-Behavior </vt:lpstr>
      <vt:lpstr>PowerPoint Presentation</vt:lpstr>
      <vt:lpstr>PowerPoint Presentation</vt:lpstr>
      <vt:lpstr>PowerPoint Presentation</vt:lpstr>
      <vt:lpstr>PBIS</vt:lpstr>
      <vt:lpstr>Research has found that PBIS has done the following for schools…  </vt:lpstr>
      <vt:lpstr>PBIS Big Ideas</vt:lpstr>
      <vt:lpstr>Keys Components of PBIS</vt:lpstr>
      <vt:lpstr> What are the primary elements of PBIS? </vt:lpstr>
      <vt:lpstr>Expectations &amp; behavioral skills are taught &amp; recognized in natural context</vt:lpstr>
      <vt:lpstr>Expectations</vt:lpstr>
      <vt:lpstr>PowerPoint Presentation</vt:lpstr>
      <vt:lpstr>Student Acknowledgement</vt:lpstr>
      <vt:lpstr>Consistent Responses</vt:lpstr>
      <vt:lpstr>Acknowledge Socially Appropriate Behaviors</vt:lpstr>
      <vt:lpstr>PowerPoint Presentation</vt:lpstr>
      <vt:lpstr>Discipline is…. </vt:lpstr>
      <vt:lpstr>What does PBIS &amp; RtI-B look like in Albany?</vt:lpstr>
      <vt:lpstr>RtI-B Teams in Buildings</vt:lpstr>
      <vt:lpstr> PBIS Team </vt:lpstr>
      <vt:lpstr> RtI Tier 2/3 Team </vt:lpstr>
      <vt:lpstr>PowerPoint Presentation</vt:lpstr>
      <vt:lpstr>PowerPoint Presentation</vt:lpstr>
      <vt:lpstr>Point Sheet Fidelity</vt:lpstr>
      <vt:lpstr>Preventative Strategies</vt:lpstr>
      <vt:lpstr>PowerPoint Presentation</vt:lpstr>
      <vt:lpstr> Tier 1 Building Flow Chart Tracking Sheet</vt:lpstr>
      <vt:lpstr>Tier 1 Building Flow Chart Tracking Form</vt:lpstr>
      <vt:lpstr>Tier 1 Class wide Behavior Management What every Tier 1 Classroom should look like and sound like</vt:lpstr>
      <vt:lpstr>Classroom Behavior Support Plans CBSP’S</vt:lpstr>
      <vt:lpstr>PowerPoint Presentation</vt:lpstr>
      <vt:lpstr>Second Step</vt:lpstr>
      <vt:lpstr>Tier 1 Classroom Fidelity Checks</vt:lpstr>
      <vt:lpstr>Tier 1 Classroom Fidelity Checks</vt:lpstr>
      <vt:lpstr>PowerPoint Presentation</vt:lpstr>
      <vt:lpstr>How does a student become a student receiving Tier 2 supports?</vt:lpstr>
      <vt:lpstr>Prior to and during RtI Meeting</vt:lpstr>
      <vt:lpstr>   If determined it is a behavior issue:   </vt:lpstr>
      <vt:lpstr>CI-CO Data Tracking</vt:lpstr>
      <vt:lpstr>Data Tracking Sheet for All Tier 2/3 Interventions</vt:lpstr>
      <vt:lpstr>Primary Tier 2 Interventions</vt:lpstr>
      <vt:lpstr>CI-CO</vt:lpstr>
      <vt:lpstr>Social Academic Instructional Groups (SAIG)</vt:lpstr>
      <vt:lpstr>Behavior Support Plans BSP’S</vt:lpstr>
      <vt:lpstr>PowerPoint Presentation</vt:lpstr>
      <vt:lpstr>Primary Tier 3 Interventions</vt:lpstr>
      <vt:lpstr>RtI-B Sub-Committee Meetings</vt:lpstr>
      <vt:lpstr>What should an RtI-B Sub-Committee Meeting look like?</vt:lpstr>
      <vt:lpstr>Guiding Questions for 2/3 Team reviews</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 Huttner</dc:creator>
  <cp:lastModifiedBy>Cathy Huttner</cp:lastModifiedBy>
  <cp:revision>20</cp:revision>
  <dcterms:created xsi:type="dcterms:W3CDTF">2016-08-17T15:59:12Z</dcterms:created>
  <dcterms:modified xsi:type="dcterms:W3CDTF">2016-08-23T21:53:18Z</dcterms:modified>
</cp:coreProperties>
</file>